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91" r:id="rId3"/>
    <p:sldMasterId id="2147483708" r:id="rId4"/>
    <p:sldMasterId id="2147483733" r:id="rId5"/>
    <p:sldMasterId id="2147483824" r:id="rId6"/>
    <p:sldMasterId id="2147483840" r:id="rId7"/>
  </p:sldMasterIdLst>
  <p:notesMasterIdLst>
    <p:notesMasterId r:id="rId25"/>
  </p:notesMasterIdLst>
  <p:sldIdLst>
    <p:sldId id="269" r:id="rId8"/>
    <p:sldId id="365" r:id="rId9"/>
    <p:sldId id="369" r:id="rId10"/>
    <p:sldId id="370" r:id="rId11"/>
    <p:sldId id="371" r:id="rId12"/>
    <p:sldId id="372" r:id="rId13"/>
    <p:sldId id="373" r:id="rId14"/>
    <p:sldId id="374" r:id="rId15"/>
    <p:sldId id="375" r:id="rId16"/>
    <p:sldId id="376" r:id="rId17"/>
    <p:sldId id="377" r:id="rId18"/>
    <p:sldId id="378" r:id="rId19"/>
    <p:sldId id="379" r:id="rId20"/>
    <p:sldId id="380" r:id="rId21"/>
    <p:sldId id="381" r:id="rId22"/>
    <p:sldId id="382" r:id="rId23"/>
    <p:sldId id="366" r:id="rId24"/>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varScale="1">
        <p:scale>
          <a:sx n="115" d="100"/>
          <a:sy n="115" d="100"/>
        </p:scale>
        <p:origin x="25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2CF35-BBAD-4ECB-A1D3-E78A7694C711}" type="datetimeFigureOut">
              <a:rPr lang="en-US" smtClean="0"/>
              <a:t>6/20/2021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121F7-9FFC-40E4-8A6A-E1752088C5AE}" type="slidenum">
              <a:rPr lang="en-US" smtClean="0"/>
              <a:t>‹#›</a:t>
            </a:fld>
            <a:endParaRPr lang="en-US"/>
          </a:p>
        </p:txBody>
      </p:sp>
    </p:spTree>
    <p:extLst>
      <p:ext uri="{BB962C8B-B14F-4D97-AF65-F5344CB8AC3E}">
        <p14:creationId xmlns:p14="http://schemas.microsoft.com/office/powerpoint/2010/main" val="2053884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781362"/>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554346"/>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53832"/>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426597"/>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9247612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011122"/>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103321"/>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540711"/>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974953"/>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483952"/>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38327026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B4CA-241A-4020-9BDF-FBA982BDC2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8C225-42AA-487B-982E-C16BC42991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E7D62-34E2-4BDB-A503-A802D9FF7052}"/>
              </a:ext>
            </a:extLst>
          </p:cNvPr>
          <p:cNvSpPr>
            <a:spLocks noGrp="1"/>
          </p:cNvSpPr>
          <p:nvPr>
            <p:ph type="dt" sz="half" idx="10"/>
          </p:nvPr>
        </p:nvSpPr>
        <p:spPr/>
        <p:txBody>
          <a:bodyPr/>
          <a:lstStyle/>
          <a:p>
            <a:fld id="{144EC393-0412-4CD8-A377-3CDD0D54F9CD}" type="datetimeFigureOut">
              <a:rPr lang="en-US" smtClean="0"/>
              <a:t>6/20/2021</a:t>
            </a:fld>
            <a:endParaRPr lang="en-US"/>
          </a:p>
        </p:txBody>
      </p:sp>
      <p:sp>
        <p:nvSpPr>
          <p:cNvPr id="5" name="Footer Placeholder 4">
            <a:extLst>
              <a:ext uri="{FF2B5EF4-FFF2-40B4-BE49-F238E27FC236}">
                <a16:creationId xmlns:a16="http://schemas.microsoft.com/office/drawing/2014/main" id="{81509E40-890D-45BA-A1EA-CFD020470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3E0F7-BAC3-4AD0-96D2-896D288F2B62}"/>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855610947"/>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56318888"/>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0862879"/>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68028296"/>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928069357"/>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251821394"/>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326881598"/>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624130154"/>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19012684"/>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93027265"/>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29101826"/>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F56495-4C92-4B99-ACD9-F0AA4C7AE8B7}"/>
              </a:ext>
            </a:extLst>
          </p:cNvPr>
          <p:cNvSpPr>
            <a:spLocks noGrp="1"/>
          </p:cNvSpPr>
          <p:nvPr>
            <p:ph type="dt" sz="half" idx="10"/>
          </p:nvPr>
        </p:nvSpPr>
        <p:spPr/>
        <p:txBody>
          <a:bodyPr/>
          <a:lstStyle/>
          <a:p>
            <a:fld id="{144EC393-0412-4CD8-A377-3CDD0D54F9CD}" type="datetimeFigureOut">
              <a:rPr lang="en-US" smtClean="0"/>
              <a:t>6/20/2021</a:t>
            </a:fld>
            <a:endParaRPr lang="en-US"/>
          </a:p>
        </p:txBody>
      </p:sp>
      <p:sp>
        <p:nvSpPr>
          <p:cNvPr id="3" name="Footer Placeholder 2">
            <a:extLst>
              <a:ext uri="{FF2B5EF4-FFF2-40B4-BE49-F238E27FC236}">
                <a16:creationId xmlns:a16="http://schemas.microsoft.com/office/drawing/2014/main" id="{2F91A039-8E87-4CB1-88A7-C0DA8FDE58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44A356-82B3-4168-8747-3A7AF77EF1CF}"/>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1426328034"/>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9560256"/>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66644379"/>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lIns="121917" tIns="60958" rIns="121917" bIns="60958"/>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lIns="121917" tIns="60958" rIns="121917" bIns="6095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245225"/>
            <a:ext cx="2844800" cy="476251"/>
          </a:xfrm>
          <a:prstGeom prst="rect">
            <a:avLst/>
          </a:prstGeom>
        </p:spPr>
        <p:txBody>
          <a:bodyPr lIns="121917" tIns="60958" rIns="121917" bIns="60958"/>
          <a:lstStyle>
            <a:lvl1pPr>
              <a:defRPr/>
            </a:lvl1pPr>
          </a:lstStyle>
          <a:p>
            <a:fld id="{1D8BD707-D9CF-40AE-B4C6-C98DA3205C09}" type="datetimeFigureOut">
              <a:rPr lang="en-US" smtClean="0"/>
              <a:pPr/>
              <a:t>6/20/2021</a:t>
            </a:fld>
            <a:endParaRPr lang="en-US"/>
          </a:p>
        </p:txBody>
      </p:sp>
      <p:sp>
        <p:nvSpPr>
          <p:cNvPr id="5" name="Footer Placeholder 4"/>
          <p:cNvSpPr>
            <a:spLocks noGrp="1"/>
          </p:cNvSpPr>
          <p:nvPr>
            <p:ph type="ftr" sz="quarter" idx="11"/>
          </p:nvPr>
        </p:nvSpPr>
        <p:spPr>
          <a:xfrm>
            <a:off x="4165600" y="6245225"/>
            <a:ext cx="3860800" cy="476251"/>
          </a:xfrm>
          <a:prstGeom prst="rect">
            <a:avLst/>
          </a:prstGeom>
        </p:spPr>
        <p:txBody>
          <a:bodyPr lIns="121917" tIns="60958" rIns="121917" bIns="60958"/>
          <a:lstStyle>
            <a:lvl1pPr>
              <a:defRPr/>
            </a:lvl1pPr>
          </a:lstStyle>
          <a:p>
            <a:endParaRPr lang="en-US"/>
          </a:p>
        </p:txBody>
      </p:sp>
      <p:sp>
        <p:nvSpPr>
          <p:cNvPr id="6" name="Slide Number Placeholder 5"/>
          <p:cNvSpPr>
            <a:spLocks noGrp="1"/>
          </p:cNvSpPr>
          <p:nvPr>
            <p:ph type="sldNum" sz="quarter" idx="12"/>
          </p:nvPr>
        </p:nvSpPr>
        <p:spPr>
          <a:xfrm>
            <a:off x="8737600" y="6245225"/>
            <a:ext cx="2844800" cy="476251"/>
          </a:xfrm>
          <a:prstGeom prst="rect">
            <a:avLst/>
          </a:prstGeom>
        </p:spPr>
        <p:txBody>
          <a:bodyPr lIns="121917" tIns="60958" rIns="121917" bIns="60958"/>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17041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63295484"/>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878124506"/>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041108270"/>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3643390659"/>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283357"/>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584282"/>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24305"/>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02140"/>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855506"/>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50055464"/>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078180"/>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16821"/>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232925"/>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58003"/>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710871"/>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085186464"/>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45336263"/>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2988900"/>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175941105"/>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51100968"/>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527371"/>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2474004077"/>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672203520"/>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498038295"/>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27482516"/>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198094980"/>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54125465"/>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41352480"/>
      </p:ext>
    </p:extLst>
  </p:cSld>
  <p:clrMapOvr>
    <a:masterClrMapping/>
  </p:clrMapOvr>
  <p:transitio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589525864"/>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3541" y="2207361"/>
            <a:ext cx="7126233" cy="2239672"/>
          </a:xfrm>
          <a:noFill/>
          <a:effectLst>
            <a:outerShdw blurRad="50800" dist="38100" dir="2700000" algn="tl" rotWithShape="0">
              <a:prstClr val="black">
                <a:alpha val="40000"/>
              </a:prstClr>
            </a:outerShdw>
          </a:effectLst>
        </p:spPr>
        <p:txBody>
          <a:bodyPr>
            <a:normAutofit/>
          </a:bodyPr>
          <a:lstStyle>
            <a:lvl1pPr algn="r">
              <a:defRPr sz="4800">
                <a:solidFill>
                  <a:srgbClr val="FFC0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63541" y="4646927"/>
            <a:ext cx="7126233" cy="1467349"/>
          </a:xfrm>
        </p:spPr>
        <p:txBody>
          <a:bodyPr>
            <a:normAutofit/>
          </a:bodyPr>
          <a:lstStyle>
            <a:lvl1pPr marL="0" indent="0" algn="r">
              <a:buNone/>
              <a:defRPr sz="3700"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911606206"/>
      </p:ext>
    </p:extLst>
  </p:cSld>
  <p:clrMapOvr>
    <a:masterClrMapping/>
  </p:clrMapOvr>
  <p:transition spd="slow">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1165096"/>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770657"/>
      </p:ext>
    </p:extLst>
  </p:cSld>
  <p:clrMapOvr>
    <a:masterClrMapping/>
  </p:clrMapOvr>
  <p:transition spd="slow">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157425766"/>
      </p:ext>
    </p:extLst>
  </p:cSld>
  <p:clrMapOvr>
    <a:masterClrMapping/>
  </p:clrMapOvr>
  <p:transition spd="slow">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24469"/>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74241405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02981889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823607163"/>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6/20/2021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970815365"/>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6/20/2021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523422005"/>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C9CAD897-D46E-4AD2-BD9B-49DD3E640873}" type="datetimeFigureOut">
              <a:rPr lang="en-US" smtClean="0"/>
              <a:t>6/20/2021</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823141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92804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630661178"/>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23957765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6"/>
            </a:gs>
            <a:gs pos="50000">
              <a:schemeClr val="accent5"/>
            </a:gs>
            <a:gs pos="100000">
              <a:schemeClr val="dk1"/>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2023967" y="1677000"/>
            <a:ext cx="8144000" cy="3504000"/>
          </a:xfrm>
          <a:prstGeom prst="rect">
            <a:avLst/>
          </a:prstGeom>
          <a:effectLst>
            <a:outerShdw blurRad="85725" dist="19050" dir="5400000" algn="bl" rotWithShape="0">
              <a:schemeClr val="dk1">
                <a:alpha val="40000"/>
              </a:schemeClr>
            </a:outerShdw>
          </a:effectLst>
        </p:spPr>
        <p:txBody>
          <a:bodyPr spcFirstLastPara="1" wrap="square" lIns="0" tIns="0" rIns="0" bIns="0" anchor="ctr" anchorCtr="0">
            <a:noAutofit/>
          </a:bodyPr>
          <a:lstStyle>
            <a:lvl1pPr lvl="0" algn="ctr" rtl="0">
              <a:spcBef>
                <a:spcPts val="0"/>
              </a:spcBef>
              <a:spcAft>
                <a:spcPts val="0"/>
              </a:spcAft>
              <a:buClr>
                <a:schemeClr val="lt2"/>
              </a:buClr>
              <a:buSzPts val="4800"/>
              <a:buNone/>
              <a:defRPr sz="6400">
                <a:solidFill>
                  <a:schemeClr val="lt2"/>
                </a:solidFill>
              </a:defRPr>
            </a:lvl1pPr>
            <a:lvl2pPr lvl="1" algn="ctr" rtl="0">
              <a:spcBef>
                <a:spcPts val="0"/>
              </a:spcBef>
              <a:spcAft>
                <a:spcPts val="0"/>
              </a:spcAft>
              <a:buClr>
                <a:schemeClr val="lt2"/>
              </a:buClr>
              <a:buSzPts val="4800"/>
              <a:buNone/>
              <a:defRPr sz="6400">
                <a:solidFill>
                  <a:schemeClr val="lt2"/>
                </a:solidFill>
              </a:defRPr>
            </a:lvl2pPr>
            <a:lvl3pPr lvl="2" algn="ctr" rtl="0">
              <a:spcBef>
                <a:spcPts val="0"/>
              </a:spcBef>
              <a:spcAft>
                <a:spcPts val="0"/>
              </a:spcAft>
              <a:buClr>
                <a:schemeClr val="lt2"/>
              </a:buClr>
              <a:buSzPts val="4800"/>
              <a:buNone/>
              <a:defRPr sz="6400">
                <a:solidFill>
                  <a:schemeClr val="lt2"/>
                </a:solidFill>
              </a:defRPr>
            </a:lvl3pPr>
            <a:lvl4pPr lvl="3" algn="ctr" rtl="0">
              <a:spcBef>
                <a:spcPts val="0"/>
              </a:spcBef>
              <a:spcAft>
                <a:spcPts val="0"/>
              </a:spcAft>
              <a:buClr>
                <a:schemeClr val="lt2"/>
              </a:buClr>
              <a:buSzPts val="4800"/>
              <a:buNone/>
              <a:defRPr sz="6400">
                <a:solidFill>
                  <a:schemeClr val="lt2"/>
                </a:solidFill>
              </a:defRPr>
            </a:lvl4pPr>
            <a:lvl5pPr lvl="4" algn="ctr" rtl="0">
              <a:spcBef>
                <a:spcPts val="0"/>
              </a:spcBef>
              <a:spcAft>
                <a:spcPts val="0"/>
              </a:spcAft>
              <a:buClr>
                <a:schemeClr val="lt2"/>
              </a:buClr>
              <a:buSzPts val="4800"/>
              <a:buNone/>
              <a:defRPr sz="6400">
                <a:solidFill>
                  <a:schemeClr val="lt2"/>
                </a:solidFill>
              </a:defRPr>
            </a:lvl5pPr>
            <a:lvl6pPr lvl="5" algn="ctr" rtl="0">
              <a:spcBef>
                <a:spcPts val="0"/>
              </a:spcBef>
              <a:spcAft>
                <a:spcPts val="0"/>
              </a:spcAft>
              <a:buClr>
                <a:schemeClr val="lt2"/>
              </a:buClr>
              <a:buSzPts val="4800"/>
              <a:buNone/>
              <a:defRPr sz="6400">
                <a:solidFill>
                  <a:schemeClr val="lt2"/>
                </a:solidFill>
              </a:defRPr>
            </a:lvl6pPr>
            <a:lvl7pPr lvl="6" algn="ctr" rtl="0">
              <a:spcBef>
                <a:spcPts val="0"/>
              </a:spcBef>
              <a:spcAft>
                <a:spcPts val="0"/>
              </a:spcAft>
              <a:buClr>
                <a:schemeClr val="lt2"/>
              </a:buClr>
              <a:buSzPts val="4800"/>
              <a:buNone/>
              <a:defRPr sz="6400">
                <a:solidFill>
                  <a:schemeClr val="lt2"/>
                </a:solidFill>
              </a:defRPr>
            </a:lvl7pPr>
            <a:lvl8pPr lvl="7" algn="ctr" rtl="0">
              <a:spcBef>
                <a:spcPts val="0"/>
              </a:spcBef>
              <a:spcAft>
                <a:spcPts val="0"/>
              </a:spcAft>
              <a:buClr>
                <a:schemeClr val="lt2"/>
              </a:buClr>
              <a:buSzPts val="4800"/>
              <a:buNone/>
              <a:defRPr sz="6400">
                <a:solidFill>
                  <a:schemeClr val="lt2"/>
                </a:solidFill>
              </a:defRPr>
            </a:lvl8pPr>
            <a:lvl9pPr lvl="8" algn="ctr" rtl="0">
              <a:spcBef>
                <a:spcPts val="0"/>
              </a:spcBef>
              <a:spcAft>
                <a:spcPts val="0"/>
              </a:spcAft>
              <a:buClr>
                <a:schemeClr val="lt2"/>
              </a:buClr>
              <a:buSzPts val="4800"/>
              <a:buNone/>
              <a:defRPr sz="6400">
                <a:solidFill>
                  <a:schemeClr val="lt2"/>
                </a:solidFill>
              </a:defRPr>
            </a:lvl9pPr>
          </a:lstStyle>
          <a:p>
            <a:r>
              <a:rPr lang="en-US" smtClean="0"/>
              <a:t>Click to edit Master title style</a:t>
            </a:r>
            <a:endParaRPr/>
          </a:p>
        </p:txBody>
      </p:sp>
    </p:spTree>
    <p:extLst>
      <p:ext uri="{BB962C8B-B14F-4D97-AF65-F5344CB8AC3E}">
        <p14:creationId xmlns:p14="http://schemas.microsoft.com/office/powerpoint/2010/main" val="5271063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598900676"/>
      </p:ext>
    </p:extLst>
  </p:cSld>
  <p:clrMapOvr>
    <a:masterClrMapping/>
  </p:clrMapOvr>
  <p:transition spd="slow">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292341404"/>
      </p:ext>
    </p:extLst>
  </p:cSld>
  <p:clrMapOvr>
    <a:masterClrMapping/>
  </p:clrMapOvr>
  <p:transition spd="slow">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20410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2771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942134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5003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EC393-0412-4CD8-A377-3CDD0D54F9CD}" type="datetimeFigureOut">
              <a:rPr lang="en-US" smtClean="0"/>
              <a:t>6/20/2021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623764883"/>
      </p:ext>
    </p:extLst>
  </p:cSld>
  <p:clrMapOvr>
    <a:masterClrMapping/>
  </p:clrMapOvr>
  <p:transition spd="slow">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883252040"/>
      </p:ext>
    </p:extLst>
  </p:cSld>
  <p:clrMapOvr>
    <a:masterClrMapping/>
  </p:clrMapOvr>
  <p:transition spd="slow">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39368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6/20/2021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572523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181133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92168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004315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0930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72056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101466144"/>
      </p:ext>
    </p:extLst>
  </p:cSld>
  <p:clrMapOvr>
    <a:masterClrMapping/>
  </p:clrMapOvr>
  <p:transition spd="slow">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33287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472850"/>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theme" Target="../theme/theme2.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389641"/>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837" r:id="rId4"/>
    <p:sldLayoutId id="2147483838" r:id="rId5"/>
    <p:sldLayoutId id="2147483839" r:id="rId6"/>
    <p:sldLayoutId id="2147483857" r:id="rId7"/>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9128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784" r:id="rId25"/>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396292"/>
      </p:ext>
    </p:extLst>
  </p:cSld>
  <p:clrMap bg1="lt1" tx1="dk1" bg2="lt2" tx2="dk2" accent1="accent1" accent2="accent2" accent3="accent3" accent4="accent4" accent5="accent5" accent6="accent6" hlink="hlink" folHlink="folHlink"/>
  <p:sldLayoutIdLst>
    <p:sldLayoutId id="2147483692" r:id="rId1"/>
    <p:sldLayoutId id="2147483705" r:id="rId2"/>
    <p:sldLayoutId id="2147483706" r:id="rId3"/>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12320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62728"/>
      </p:ext>
    </p:extLst>
  </p:cSld>
  <p:clrMap bg1="lt1" tx1="dk1" bg2="lt2" tx2="dk2" accent1="accent1" accent2="accent2" accent3="accent3" accent4="accent4" accent5="accent5" accent6="accent6" hlink="hlink" folHlink="folHlink"/>
  <p:sldLayoutIdLst>
    <p:sldLayoutId id="2147483734" r:id="rId1"/>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6/20/2021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923171"/>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Lst>
  <p:transition>
    <p:fade thruBlk="1"/>
  </p:transition>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6/20/2021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370084"/>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Lst>
  <p:transition spd="slow">
    <p:fade/>
  </p:transition>
  <p:timing>
    <p:tnLst>
      <p:par>
        <p:cTn id="1" dur="indefinite" restart="never" nodeType="tmRoot"/>
      </p:par>
    </p:tnLst>
  </p:timing>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hyperlink" Target="https://www.belden.com/Blogs/6-ways-to-design-layer-0-to-futureproof-network-technology" TargetMode="Externa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hyperlink" Target="http://www.networkworld.com/article/3001389/wide-area-networking/the-challenges-of-creating-and-enforcing-policies-across-the-wan.html" TargetMode="Externa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hyperlink" Target="https://techterms.com/definition/bandwidth" TargetMode="External"/><Relationship Id="rId7" Type="http://schemas.openxmlformats.org/officeDocument/2006/relationships/hyperlink" Target="https://techterms.com/definition/isp" TargetMode="External"/><Relationship Id="rId2" Type="http://schemas.openxmlformats.org/officeDocument/2006/relationships/hyperlink" Target="https://techterms.com/definition/wan" TargetMode="External"/><Relationship Id="rId1" Type="http://schemas.openxmlformats.org/officeDocument/2006/relationships/slideLayout" Target="../slideLayouts/slideLayout78.xml"/><Relationship Id="rId6" Type="http://schemas.openxmlformats.org/officeDocument/2006/relationships/hyperlink" Target="https://techterms.com/definition/web_server" TargetMode="External"/><Relationship Id="rId5" Type="http://schemas.openxmlformats.org/officeDocument/2006/relationships/hyperlink" Target="https://techterms.com/definition/hub" TargetMode="External"/><Relationship Id="rId4" Type="http://schemas.openxmlformats.org/officeDocument/2006/relationships/hyperlink" Target="https://techterms.com/definition/backbon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EA69-0AE1-46AA-920B-BB454382A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2819" y="1835870"/>
            <a:ext cx="1333500" cy="1323975"/>
          </a:xfrm>
          <a:prstGeom prst="rect">
            <a:avLst/>
          </a:prstGeom>
        </p:spPr>
      </p:pic>
      <p:sp>
        <p:nvSpPr>
          <p:cNvPr id="6" name="TextBox 5">
            <a:extLst>
              <a:ext uri="{FF2B5EF4-FFF2-40B4-BE49-F238E27FC236}">
                <a16:creationId xmlns:a16="http://schemas.microsoft.com/office/drawing/2014/main" id="{E7D297D6-329A-4FF2-858F-182DBD6470D9}"/>
              </a:ext>
            </a:extLst>
          </p:cNvPr>
          <p:cNvSpPr txBox="1"/>
          <p:nvPr/>
        </p:nvSpPr>
        <p:spPr>
          <a:xfrm>
            <a:off x="6645101" y="3461961"/>
            <a:ext cx="4563535" cy="584775"/>
          </a:xfrm>
          <a:prstGeom prst="rect">
            <a:avLst/>
          </a:prstGeom>
          <a:noFill/>
        </p:spPr>
        <p:txBody>
          <a:bodyPr wrap="square" rtlCol="0">
            <a:spAutoFit/>
          </a:bodyPr>
          <a:lstStyle/>
          <a:p>
            <a:r>
              <a:rPr lang="en-US" sz="3200" b="1" dirty="0" smtClean="0"/>
              <a:t>ULTIMATE IT COURSE</a:t>
            </a:r>
            <a:endParaRPr lang="en-US" b="1" dirty="0"/>
          </a:p>
        </p:txBody>
      </p:sp>
      <p:sp>
        <p:nvSpPr>
          <p:cNvPr id="7" name="TextBox 6">
            <a:extLst>
              <a:ext uri="{FF2B5EF4-FFF2-40B4-BE49-F238E27FC236}">
                <a16:creationId xmlns:a16="http://schemas.microsoft.com/office/drawing/2014/main" id="{68621CC5-CA33-4C6B-8D7F-77876ED07483}"/>
              </a:ext>
            </a:extLst>
          </p:cNvPr>
          <p:cNvSpPr txBox="1"/>
          <p:nvPr/>
        </p:nvSpPr>
        <p:spPr>
          <a:xfrm>
            <a:off x="7031336" y="3240571"/>
            <a:ext cx="3056467" cy="338554"/>
          </a:xfrm>
          <a:prstGeom prst="rect">
            <a:avLst/>
          </a:prstGeom>
          <a:noFill/>
        </p:spPr>
        <p:txBody>
          <a:bodyPr wrap="square" rtlCol="0">
            <a:spAutoFit/>
          </a:bodyPr>
          <a:lstStyle/>
          <a:p>
            <a:r>
              <a:rPr lang="en-US" sz="1600" dirty="0">
                <a:latin typeface="Bahnschrift SemiCondensed" panose="020B0502040204020203" pitchFamily="34" charset="0"/>
                <a:cs typeface="Arial" panose="020B0604020202020204" pitchFamily="34" charset="0"/>
              </a:rPr>
              <a:t>BEGINNER TO EXPERT GUARANTEED</a:t>
            </a:r>
            <a:endParaRPr lang="en-US" sz="1050" dirty="0">
              <a:latin typeface="Bahnschrift SemiCondensed"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060F1D14-4898-47D0-A605-0FC05736D5E3}"/>
              </a:ext>
            </a:extLst>
          </p:cNvPr>
          <p:cNvSpPr txBox="1"/>
          <p:nvPr/>
        </p:nvSpPr>
        <p:spPr>
          <a:xfrm>
            <a:off x="6542117" y="3929572"/>
            <a:ext cx="4886652" cy="338554"/>
          </a:xfrm>
          <a:prstGeom prst="rect">
            <a:avLst/>
          </a:prstGeom>
          <a:noFill/>
        </p:spPr>
        <p:txBody>
          <a:bodyPr wrap="square" rtlCol="0">
            <a:spAutoFit/>
          </a:bodyPr>
          <a:lstStyle/>
          <a:p>
            <a:r>
              <a:rPr lang="en-US" sz="1600" dirty="0" smtClean="0">
                <a:latin typeface="Bahnschrift SemiCondensed" panose="020B0502040204020203" pitchFamily="34" charset="0"/>
                <a:cs typeface="Arial" panose="020B0604020202020204" pitchFamily="34" charset="0"/>
              </a:rPr>
              <a:t>ACCESS COURSE </a:t>
            </a:r>
            <a:r>
              <a:rPr lang="en-US" sz="1600" dirty="0">
                <a:latin typeface="Bahnschrift SemiCondensed" panose="020B0502040204020203" pitchFamily="34" charset="0"/>
                <a:cs typeface="Arial" panose="020B0604020202020204" pitchFamily="34" charset="0"/>
              </a:rPr>
              <a:t>PLAYLIST LINK IN DESCRIPTION</a:t>
            </a:r>
            <a:endParaRPr lang="en-US" sz="1050" dirty="0">
              <a:latin typeface="Bahnschrift SemiCondense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3597979-CCAD-41E5-8035-94AC7AC7C56C}"/>
              </a:ext>
            </a:extLst>
          </p:cNvPr>
          <p:cNvSpPr txBox="1"/>
          <p:nvPr/>
        </p:nvSpPr>
        <p:spPr>
          <a:xfrm>
            <a:off x="7198822" y="4150962"/>
            <a:ext cx="3442626" cy="584775"/>
          </a:xfrm>
          <a:prstGeom prst="rect">
            <a:avLst/>
          </a:prstGeom>
          <a:noFill/>
        </p:spPr>
        <p:txBody>
          <a:bodyPr wrap="square" rtlCol="0">
            <a:spAutoFit/>
          </a:bodyPr>
          <a:lstStyle/>
          <a:p>
            <a:r>
              <a:rPr lang="en-US" sz="3200" b="1" dirty="0">
                <a:solidFill>
                  <a:srgbClr val="FFFF00"/>
                </a:solidFill>
              </a:rPr>
              <a:t>SUBSCRIBE</a:t>
            </a:r>
            <a:r>
              <a:rPr lang="en-US" sz="3200" b="1" dirty="0" smtClean="0">
                <a:solidFill>
                  <a:srgbClr val="FFFF00"/>
                </a:solidFill>
              </a:rPr>
              <a:t>!!! </a:t>
            </a:r>
            <a:endParaRPr lang="en-US" b="1" dirty="0">
              <a:solidFill>
                <a:srgbClr val="FFFF00"/>
              </a:solidFill>
            </a:endParaRPr>
          </a:p>
        </p:txBody>
      </p:sp>
      <p:sp>
        <p:nvSpPr>
          <p:cNvPr id="2" name="Rectangle 1"/>
          <p:cNvSpPr/>
          <p:nvPr/>
        </p:nvSpPr>
        <p:spPr>
          <a:xfrm>
            <a:off x="1188720" y="3396558"/>
            <a:ext cx="2144683" cy="400110"/>
          </a:xfrm>
          <a:prstGeom prst="rect">
            <a:avLst/>
          </a:prstGeom>
        </p:spPr>
        <p:txBody>
          <a:bodyPr wrap="square">
            <a:spAutoFit/>
          </a:bodyPr>
          <a:lstStyle/>
          <a:p>
            <a:r>
              <a:rPr lang="en-US" sz="2000" b="1" dirty="0" smtClean="0">
                <a:solidFill>
                  <a:srgbClr val="FFFF00"/>
                </a:solidFill>
              </a:rPr>
              <a:t>NETWORKING - 1</a:t>
            </a:r>
            <a:endParaRPr lang="en-US" sz="2000" dirty="0">
              <a:solidFill>
                <a:srgbClr val="FFFF00"/>
              </a:solidFill>
            </a:endParaRPr>
          </a:p>
        </p:txBody>
      </p:sp>
      <p:sp>
        <p:nvSpPr>
          <p:cNvPr id="8" name="Rectangle 7"/>
          <p:cNvSpPr/>
          <p:nvPr/>
        </p:nvSpPr>
        <p:spPr>
          <a:xfrm>
            <a:off x="1554481" y="3027226"/>
            <a:ext cx="1371599" cy="400110"/>
          </a:xfrm>
          <a:prstGeom prst="rect">
            <a:avLst/>
          </a:prstGeom>
        </p:spPr>
        <p:txBody>
          <a:bodyPr wrap="square">
            <a:spAutoFit/>
          </a:bodyPr>
          <a:lstStyle/>
          <a:p>
            <a:r>
              <a:rPr lang="en-US" sz="2000" b="1" dirty="0" smtClean="0"/>
              <a:t>Video #12</a:t>
            </a:r>
            <a:endParaRPr lang="en-US" sz="2000" dirty="0"/>
          </a:p>
        </p:txBody>
      </p:sp>
    </p:spTree>
    <p:extLst>
      <p:ext uri="{BB962C8B-B14F-4D97-AF65-F5344CB8AC3E}">
        <p14:creationId xmlns:p14="http://schemas.microsoft.com/office/powerpoint/2010/main" val="4298198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solidFill>
                  <a:schemeClr val="bg1"/>
                </a:solidFill>
              </a:rPr>
              <a:t>TYPES OF NETWORK</a:t>
            </a:r>
            <a:endParaRPr lang="en-US" sz="4800" dirty="0">
              <a:solidFill>
                <a:schemeClr val="bg1"/>
              </a:solidFill>
            </a:endParaRPr>
          </a:p>
        </p:txBody>
      </p:sp>
      <p:sp>
        <p:nvSpPr>
          <p:cNvPr id="4" name="TextBox 3"/>
          <p:cNvSpPr txBox="1"/>
          <p:nvPr/>
        </p:nvSpPr>
        <p:spPr>
          <a:xfrm>
            <a:off x="918065" y="2635134"/>
            <a:ext cx="11052262" cy="3323987"/>
          </a:xfrm>
          <a:prstGeom prst="rect">
            <a:avLst/>
          </a:prstGeom>
          <a:noFill/>
        </p:spPr>
        <p:txBody>
          <a:bodyPr wrap="square" rtlCol="0">
            <a:spAutoFit/>
          </a:bodyPr>
          <a:lstStyle/>
          <a:p>
            <a:pPr marL="514350" indent="-514350">
              <a:lnSpc>
                <a:spcPct val="150000"/>
              </a:lnSpc>
              <a:buFont typeface="+mj-lt"/>
              <a:buAutoNum type="arabicPeriod"/>
            </a:pPr>
            <a:r>
              <a:rPr lang="en-US" sz="2800" dirty="0" smtClean="0"/>
              <a:t>LAN :- Local Area Network</a:t>
            </a:r>
          </a:p>
          <a:p>
            <a:pPr marL="514350" indent="-514350">
              <a:lnSpc>
                <a:spcPct val="150000"/>
              </a:lnSpc>
              <a:buFont typeface="+mj-lt"/>
              <a:buAutoNum type="arabicPeriod"/>
            </a:pPr>
            <a:r>
              <a:rPr lang="en-US" sz="2800" dirty="0" smtClean="0"/>
              <a:t>MAN :- Metropolitian Area Network </a:t>
            </a:r>
          </a:p>
          <a:p>
            <a:pPr marL="514350" indent="-514350">
              <a:lnSpc>
                <a:spcPct val="150000"/>
              </a:lnSpc>
              <a:buFont typeface="+mj-lt"/>
              <a:buAutoNum type="arabicPeriod"/>
            </a:pPr>
            <a:r>
              <a:rPr lang="en-US" sz="2800" dirty="0" smtClean="0"/>
              <a:t>PAN :- Personal Area Network</a:t>
            </a:r>
          </a:p>
          <a:p>
            <a:pPr marL="514350" indent="-514350">
              <a:lnSpc>
                <a:spcPct val="150000"/>
              </a:lnSpc>
              <a:buFont typeface="+mj-lt"/>
              <a:buAutoNum type="arabicPeriod"/>
            </a:pPr>
            <a:r>
              <a:rPr lang="en-US" sz="2800" dirty="0" smtClean="0"/>
              <a:t>CAN :- Campus Area Network</a:t>
            </a:r>
          </a:p>
          <a:p>
            <a:pPr marL="514350" indent="-514350">
              <a:lnSpc>
                <a:spcPct val="150000"/>
              </a:lnSpc>
              <a:buFont typeface="+mj-lt"/>
              <a:buAutoNum type="arabicPeriod"/>
            </a:pPr>
            <a:r>
              <a:rPr lang="en-US" sz="2800" dirty="0" smtClean="0"/>
              <a:t>WAN :- Wide Area Network</a:t>
            </a:r>
            <a:endParaRPr lang="en-US" sz="2800" dirty="0"/>
          </a:p>
        </p:txBody>
      </p:sp>
    </p:spTree>
    <p:extLst>
      <p:ext uri="{BB962C8B-B14F-4D97-AF65-F5344CB8AC3E}">
        <p14:creationId xmlns:p14="http://schemas.microsoft.com/office/powerpoint/2010/main" val="3207072097"/>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9" y="565233"/>
            <a:ext cx="11014364" cy="1846659"/>
          </a:xfrm>
          <a:prstGeom prst="rect">
            <a:avLst/>
          </a:prstGeom>
        </p:spPr>
        <p:txBody>
          <a:bodyPr wrap="square">
            <a:spAutoFit/>
          </a:bodyPr>
          <a:lstStyle/>
          <a:p>
            <a:pPr fontAlgn="base"/>
            <a:r>
              <a:rPr lang="en-US" sz="2400" b="1" u="sng" dirty="0" smtClean="0">
                <a:solidFill>
                  <a:srgbClr val="FFFF00"/>
                </a:solidFill>
                <a:effectLst>
                  <a:outerShdw blurRad="38100" dist="38100" dir="2700000" algn="tl">
                    <a:srgbClr val="000000">
                      <a:alpha val="43137"/>
                    </a:srgbClr>
                  </a:outerShdw>
                </a:effectLst>
                <a:latin typeface="HCo Gotham Cond"/>
              </a:rPr>
              <a:t>1. Local </a:t>
            </a:r>
            <a:r>
              <a:rPr lang="en-US" sz="2400" b="1" u="sng" dirty="0">
                <a:solidFill>
                  <a:srgbClr val="FFFF00"/>
                </a:solidFill>
                <a:effectLst>
                  <a:outerShdw blurRad="38100" dist="38100" dir="2700000" algn="tl">
                    <a:srgbClr val="000000">
                      <a:alpha val="43137"/>
                    </a:srgbClr>
                  </a:outerShdw>
                </a:effectLst>
                <a:latin typeface="HCo Gotham Cond"/>
              </a:rPr>
              <a:t>Area Network (LAN</a:t>
            </a:r>
            <a:r>
              <a:rPr lang="en-US" sz="2400" b="1" u="sng" dirty="0" smtClean="0">
                <a:solidFill>
                  <a:srgbClr val="FFFF00"/>
                </a:solidFill>
                <a:effectLst>
                  <a:outerShdw blurRad="38100" dist="38100" dir="2700000" algn="tl">
                    <a:srgbClr val="000000">
                      <a:alpha val="43137"/>
                    </a:srgbClr>
                  </a:outerShdw>
                </a:effectLst>
                <a:latin typeface="HCo Gotham Cond"/>
              </a:rPr>
              <a:t>)</a:t>
            </a:r>
          </a:p>
          <a:p>
            <a:pPr marL="342900" indent="-342900" fontAlgn="base">
              <a:buAutoNum type="arabicPeriod"/>
            </a:pPr>
            <a:endParaRPr lang="en-US" dirty="0">
              <a:latin typeface="HCo Gotham Cond"/>
            </a:endParaRPr>
          </a:p>
          <a:p>
            <a:pPr fontAlgn="base"/>
            <a:r>
              <a:rPr lang="en-US" dirty="0">
                <a:latin typeface="HCo Gotham"/>
              </a:rPr>
              <a:t>We’re confident that you’ve heard of these types of networks before – LANs are the most frequently discussed networks, one of the most common, one of the most original and one of the simplest types of networks. </a:t>
            </a:r>
            <a:r>
              <a:rPr lang="en-US" dirty="0">
                <a:latin typeface="inherit"/>
                <a:hlinkClick r:id="rId2"/>
              </a:rPr>
              <a:t>LANs</a:t>
            </a:r>
            <a:r>
              <a:rPr lang="en-US" dirty="0">
                <a:latin typeface="HCo Gotham"/>
              </a:rPr>
              <a:t> connect groups of computers and low-voltage devices together across short distances (within a building or between a group of two or three buildings in close proximity to each other) to share</a:t>
            </a:r>
            <a:endParaRPr lang="en-US" b="0" i="0" dirty="0">
              <a:effectLst/>
              <a:latin typeface="HCo Gotham"/>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378" y="3296515"/>
            <a:ext cx="4144382" cy="2888153"/>
          </a:xfrm>
          <a:prstGeom prst="rect">
            <a:avLst/>
          </a:prstGeom>
        </p:spPr>
      </p:pic>
    </p:spTree>
    <p:extLst>
      <p:ext uri="{BB962C8B-B14F-4D97-AF65-F5344CB8AC3E}">
        <p14:creationId xmlns:p14="http://schemas.microsoft.com/office/powerpoint/2010/main" val="3357755979"/>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9" y="565233"/>
            <a:ext cx="11014364" cy="2400657"/>
          </a:xfrm>
          <a:prstGeom prst="rect">
            <a:avLst/>
          </a:prstGeom>
        </p:spPr>
        <p:txBody>
          <a:bodyPr wrap="square">
            <a:spAutoFit/>
          </a:bodyPr>
          <a:lstStyle/>
          <a:p>
            <a:pPr fontAlgn="base"/>
            <a:r>
              <a:rPr lang="en-US" sz="2400" b="1" u="sng" dirty="0" smtClean="0">
                <a:solidFill>
                  <a:srgbClr val="FFFF00"/>
                </a:solidFill>
                <a:effectLst>
                  <a:outerShdw blurRad="38100" dist="38100" dir="2700000" algn="tl">
                    <a:srgbClr val="000000">
                      <a:alpha val="43137"/>
                    </a:srgbClr>
                  </a:outerShdw>
                </a:effectLst>
                <a:latin typeface="HCo Gotham Cond"/>
              </a:rPr>
              <a:t>2. Metropolitian </a:t>
            </a:r>
            <a:r>
              <a:rPr lang="en-US" sz="2400" b="1" u="sng" dirty="0">
                <a:solidFill>
                  <a:srgbClr val="FFFF00"/>
                </a:solidFill>
                <a:effectLst>
                  <a:outerShdw blurRad="38100" dist="38100" dir="2700000" algn="tl">
                    <a:srgbClr val="000000">
                      <a:alpha val="43137"/>
                    </a:srgbClr>
                  </a:outerShdw>
                </a:effectLst>
                <a:latin typeface="HCo Gotham Cond"/>
              </a:rPr>
              <a:t>Area Network </a:t>
            </a:r>
            <a:r>
              <a:rPr lang="en-US" sz="2400" b="1" u="sng" dirty="0" smtClean="0">
                <a:solidFill>
                  <a:srgbClr val="FFFF00"/>
                </a:solidFill>
                <a:effectLst>
                  <a:outerShdw blurRad="38100" dist="38100" dir="2700000" algn="tl">
                    <a:srgbClr val="000000">
                      <a:alpha val="43137"/>
                    </a:srgbClr>
                  </a:outerShdw>
                </a:effectLst>
                <a:latin typeface="HCo Gotham Cond"/>
              </a:rPr>
              <a:t>(MAN)</a:t>
            </a:r>
          </a:p>
          <a:p>
            <a:pPr marL="342900" indent="-342900" fontAlgn="base">
              <a:buAutoNum type="arabicPeriod"/>
            </a:pPr>
            <a:endParaRPr lang="en-US" dirty="0">
              <a:latin typeface="HCo Gotham Cond"/>
            </a:endParaRPr>
          </a:p>
          <a:p>
            <a:pPr fontAlgn="base"/>
            <a:r>
              <a:rPr lang="en-US" dirty="0"/>
              <a:t>These types of networks are larger than LANs but smaller than WANs – and incorporate elements from both types of networks. MANs span an entire geographic area (typically a town or city, but sometimes a campus). Ownership and maintenance is handled by either a single person or company (a local council, a large company, etc.).</a:t>
            </a:r>
          </a:p>
          <a:p>
            <a:r>
              <a:rPr lang="en-US" dirty="0"/>
              <a:t/>
            </a:r>
            <a:br>
              <a:rPr lang="en-US" dirty="0"/>
            </a:br>
            <a:endParaRPr lang="en-US" b="0" i="0" dirty="0">
              <a:effectLst/>
              <a:latin typeface="HCo Gotham"/>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6575" y="3133897"/>
            <a:ext cx="4711687" cy="2764189"/>
          </a:xfrm>
          <a:prstGeom prst="rect">
            <a:avLst/>
          </a:prstGeom>
        </p:spPr>
      </p:pic>
    </p:spTree>
    <p:extLst>
      <p:ext uri="{BB962C8B-B14F-4D97-AF65-F5344CB8AC3E}">
        <p14:creationId xmlns:p14="http://schemas.microsoft.com/office/powerpoint/2010/main" val="3139531145"/>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9" y="565233"/>
            <a:ext cx="11014364" cy="2123658"/>
          </a:xfrm>
          <a:prstGeom prst="rect">
            <a:avLst/>
          </a:prstGeom>
        </p:spPr>
        <p:txBody>
          <a:bodyPr wrap="square">
            <a:spAutoFit/>
          </a:bodyPr>
          <a:lstStyle/>
          <a:p>
            <a:pPr fontAlgn="base"/>
            <a:r>
              <a:rPr lang="en-US" sz="2400" b="1" u="sng" dirty="0" smtClean="0">
                <a:solidFill>
                  <a:srgbClr val="FFFF00"/>
                </a:solidFill>
                <a:effectLst>
                  <a:outerShdw blurRad="38100" dist="38100" dir="2700000" algn="tl">
                    <a:srgbClr val="000000">
                      <a:alpha val="43137"/>
                    </a:srgbClr>
                  </a:outerShdw>
                </a:effectLst>
                <a:latin typeface="HCo Gotham Cond"/>
              </a:rPr>
              <a:t>3. Personal Area Network (PAN)</a:t>
            </a:r>
          </a:p>
          <a:p>
            <a:pPr marL="342900" indent="-342900" fontAlgn="base">
              <a:buAutoNum type="arabicPeriod"/>
            </a:pPr>
            <a:endParaRPr lang="en-US" dirty="0" smtClean="0">
              <a:latin typeface="HCo Gotham Cond"/>
            </a:endParaRPr>
          </a:p>
          <a:p>
            <a:pPr fontAlgn="base"/>
            <a:r>
              <a:rPr lang="en-US" dirty="0"/>
              <a:t>The smallest and most basic type of network, a PAN is made up of a wireless modem, a computer or two, phones, printers, tablets, etc., and revolves around one person in one building. These types of networks are typically found in small offices or residences, and are managed by one person or organization from a single device.</a:t>
            </a:r>
            <a:r>
              <a:rPr lang="en-US" dirty="0" smtClean="0"/>
              <a:t/>
            </a:r>
            <a:br>
              <a:rPr lang="en-US" dirty="0" smtClean="0"/>
            </a:br>
            <a:endParaRPr lang="en-US" b="0" i="0" dirty="0">
              <a:effectLst/>
              <a:latin typeface="HCo Gotham"/>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3600" y="3133897"/>
            <a:ext cx="4257637" cy="2764189"/>
          </a:xfrm>
          <a:prstGeom prst="rect">
            <a:avLst/>
          </a:prstGeom>
        </p:spPr>
      </p:pic>
    </p:spTree>
    <p:extLst>
      <p:ext uri="{BB962C8B-B14F-4D97-AF65-F5344CB8AC3E}">
        <p14:creationId xmlns:p14="http://schemas.microsoft.com/office/powerpoint/2010/main" val="1025305617"/>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9" y="565233"/>
            <a:ext cx="11014364" cy="2400657"/>
          </a:xfrm>
          <a:prstGeom prst="rect">
            <a:avLst/>
          </a:prstGeom>
        </p:spPr>
        <p:txBody>
          <a:bodyPr wrap="square">
            <a:spAutoFit/>
          </a:bodyPr>
          <a:lstStyle/>
          <a:p>
            <a:pPr fontAlgn="base"/>
            <a:r>
              <a:rPr lang="en-US" sz="2400" b="1" u="sng" dirty="0" smtClean="0">
                <a:solidFill>
                  <a:srgbClr val="FFFF00"/>
                </a:solidFill>
                <a:effectLst>
                  <a:outerShdw blurRad="38100" dist="38100" dir="2700000" algn="tl">
                    <a:srgbClr val="000000">
                      <a:alpha val="43137"/>
                    </a:srgbClr>
                  </a:outerShdw>
                </a:effectLst>
                <a:latin typeface="HCo Gotham Cond"/>
              </a:rPr>
              <a:t>4. Campus Area Network (CAN)</a:t>
            </a:r>
          </a:p>
          <a:p>
            <a:pPr marL="342900" indent="-342900" fontAlgn="base">
              <a:buAutoNum type="arabicPeriod"/>
            </a:pPr>
            <a:endParaRPr lang="en-US" dirty="0" smtClean="0">
              <a:latin typeface="HCo Gotham Cond"/>
            </a:endParaRPr>
          </a:p>
          <a:p>
            <a:pPr fontAlgn="base"/>
            <a:r>
              <a:rPr lang="en-US" dirty="0"/>
              <a:t>Larger than LANs, but smaller than metropolitan area networks (MANs, explained below), these types of networks are typically seen in universities, large K-12 school districts or small businesses. They can be spread across several buildings that are fairly close to each other so users can share resources.</a:t>
            </a:r>
          </a:p>
          <a:p>
            <a:r>
              <a:rPr lang="en-US" dirty="0"/>
              <a:t/>
            </a:r>
            <a:br>
              <a:rPr lang="en-US" dirty="0"/>
            </a:br>
            <a:r>
              <a:rPr lang="en-US" dirty="0" smtClean="0"/>
              <a:t/>
            </a:r>
            <a:br>
              <a:rPr lang="en-US" dirty="0" smtClean="0"/>
            </a:br>
            <a:endParaRPr lang="en-US" b="0" i="0" dirty="0">
              <a:effectLst/>
              <a:latin typeface="HCo Gotham"/>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957" y="3133897"/>
            <a:ext cx="4120923" cy="2764189"/>
          </a:xfrm>
          <a:prstGeom prst="rect">
            <a:avLst/>
          </a:prstGeom>
        </p:spPr>
      </p:pic>
    </p:spTree>
    <p:extLst>
      <p:ext uri="{BB962C8B-B14F-4D97-AF65-F5344CB8AC3E}">
        <p14:creationId xmlns:p14="http://schemas.microsoft.com/office/powerpoint/2010/main" val="1116447309"/>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9" y="565233"/>
            <a:ext cx="11014364" cy="2677656"/>
          </a:xfrm>
          <a:prstGeom prst="rect">
            <a:avLst/>
          </a:prstGeom>
        </p:spPr>
        <p:txBody>
          <a:bodyPr wrap="square">
            <a:spAutoFit/>
          </a:bodyPr>
          <a:lstStyle/>
          <a:p>
            <a:pPr fontAlgn="base"/>
            <a:r>
              <a:rPr lang="en-US" sz="2400" b="1" u="sng" dirty="0" smtClean="0">
                <a:solidFill>
                  <a:srgbClr val="FFFF00"/>
                </a:solidFill>
                <a:effectLst>
                  <a:outerShdw blurRad="38100" dist="38100" dir="2700000" algn="tl">
                    <a:srgbClr val="000000">
                      <a:alpha val="43137"/>
                    </a:srgbClr>
                  </a:outerShdw>
                </a:effectLst>
                <a:latin typeface="HCo Gotham Cond"/>
              </a:rPr>
              <a:t>5. Wide Area Network (WAN)</a:t>
            </a:r>
          </a:p>
          <a:p>
            <a:pPr marL="342900" indent="-342900" fontAlgn="base">
              <a:buAutoNum type="arabicPeriod"/>
            </a:pPr>
            <a:endParaRPr lang="en-US" dirty="0" smtClean="0">
              <a:latin typeface="HCo Gotham Cond"/>
            </a:endParaRPr>
          </a:p>
          <a:p>
            <a:pPr fontAlgn="base"/>
            <a:r>
              <a:rPr lang="en-US" dirty="0"/>
              <a:t>Slightly more complex than a LAN, a </a:t>
            </a:r>
            <a:r>
              <a:rPr lang="en-US" dirty="0">
                <a:hlinkClick r:id="rId2"/>
              </a:rPr>
              <a:t>WAN</a:t>
            </a:r>
            <a:r>
              <a:rPr lang="en-US" dirty="0"/>
              <a:t> connects computers together across longer physical distances. This allows computers and low-voltage devices to be remotely connected to each other over one large network to communicate even when they’re miles apart.</a:t>
            </a:r>
          </a:p>
          <a:p>
            <a:pPr fontAlgn="base"/>
            <a:r>
              <a:rPr lang="en-US" dirty="0"/>
              <a:t> </a:t>
            </a:r>
          </a:p>
          <a:p>
            <a:pPr fontAlgn="base"/>
            <a:r>
              <a:rPr lang="en-US" dirty="0"/>
              <a:t>The Internet is the most basic example of a WAN, connecting all computers together around the world. Because of a WAN’s vast reach, it is typically owned and maintained by multiple administrators or the public.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1252" y="3308464"/>
            <a:ext cx="4203890" cy="3112716"/>
          </a:xfrm>
          <a:prstGeom prst="rect">
            <a:avLst/>
          </a:prstGeom>
        </p:spPr>
      </p:pic>
    </p:spTree>
    <p:extLst>
      <p:ext uri="{BB962C8B-B14F-4D97-AF65-F5344CB8AC3E}">
        <p14:creationId xmlns:p14="http://schemas.microsoft.com/office/powerpoint/2010/main" val="3581685271"/>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43810" y="293316"/>
            <a:ext cx="3464410" cy="584775"/>
          </a:xfrm>
          <a:prstGeom prst="rect">
            <a:avLst/>
          </a:prstGeom>
        </p:spPr>
        <p:txBody>
          <a:bodyPr wrap="none">
            <a:spAutoFit/>
          </a:bodyPr>
          <a:lstStyle/>
          <a:p>
            <a:r>
              <a:rPr lang="en-US" sz="3200" b="1" dirty="0" smtClean="0">
                <a:solidFill>
                  <a:srgbClr val="FFFF00"/>
                </a:solidFill>
                <a:effectLst>
                  <a:outerShdw blurRad="38100" dist="38100" dir="2700000" algn="tl">
                    <a:srgbClr val="000000">
                      <a:alpha val="43137"/>
                    </a:srgbClr>
                  </a:outerShdw>
                </a:effectLst>
                <a:latin typeface="HCo Gotham Cond"/>
              </a:rPr>
              <a:t>More Networks...</a:t>
            </a:r>
            <a:endParaRPr lang="en-US" sz="3200" dirty="0">
              <a:solidFill>
                <a:srgbClr val="FFFF00"/>
              </a:solidFill>
            </a:endParaRPr>
          </a:p>
        </p:txBody>
      </p:sp>
      <p:sp>
        <p:nvSpPr>
          <p:cNvPr id="3" name="Rectangle 2"/>
          <p:cNvSpPr/>
          <p:nvPr/>
        </p:nvSpPr>
        <p:spPr>
          <a:xfrm>
            <a:off x="691147" y="1249279"/>
            <a:ext cx="1225207" cy="1631216"/>
          </a:xfrm>
          <a:prstGeom prst="rect">
            <a:avLst/>
          </a:prstGeom>
        </p:spPr>
        <p:txBody>
          <a:bodyPr wrap="none">
            <a:spAutoFit/>
          </a:bodyPr>
          <a:lstStyle/>
          <a:p>
            <a:pPr marL="285750" indent="-285750">
              <a:buFont typeface="Arial" panose="020B0604020202020204" pitchFamily="34" charset="0"/>
              <a:buChar char="•"/>
            </a:pPr>
            <a:r>
              <a:rPr lang="en-US" sz="2000" dirty="0" smtClean="0"/>
              <a:t>WPAN</a:t>
            </a:r>
          </a:p>
          <a:p>
            <a:pPr marL="285750" indent="-285750">
              <a:buFont typeface="Arial" panose="020B0604020202020204" pitchFamily="34" charset="0"/>
              <a:buChar char="•"/>
            </a:pPr>
            <a:r>
              <a:rPr lang="en-US" sz="2000" dirty="0" smtClean="0"/>
              <a:t>WLAN</a:t>
            </a:r>
          </a:p>
          <a:p>
            <a:pPr marL="285750" indent="-285750">
              <a:buFont typeface="Arial" panose="020B0604020202020204" pitchFamily="34" charset="0"/>
              <a:buChar char="•"/>
            </a:pPr>
            <a:r>
              <a:rPr lang="en-US" sz="2000" dirty="0" smtClean="0"/>
              <a:t>VPN</a:t>
            </a:r>
          </a:p>
          <a:p>
            <a:pPr marL="285750" indent="-285750">
              <a:buFont typeface="Arial" panose="020B0604020202020204" pitchFamily="34" charset="0"/>
              <a:buChar char="•"/>
            </a:pPr>
            <a:r>
              <a:rPr lang="en-US" sz="2000" dirty="0" smtClean="0"/>
              <a:t>SAN</a:t>
            </a:r>
          </a:p>
          <a:p>
            <a:pPr marL="285750" indent="-285750">
              <a:buFont typeface="Arial" panose="020B0604020202020204" pitchFamily="34" charset="0"/>
              <a:buChar char="•"/>
            </a:pPr>
            <a:r>
              <a:rPr lang="en-US" sz="2000" dirty="0" smtClean="0"/>
              <a:t>EPN</a:t>
            </a:r>
            <a:endParaRPr lang="en-US" sz="2000" dirty="0"/>
          </a:p>
        </p:txBody>
      </p:sp>
    </p:spTree>
    <p:extLst>
      <p:ext uri="{BB962C8B-B14F-4D97-AF65-F5344CB8AC3E}">
        <p14:creationId xmlns:p14="http://schemas.microsoft.com/office/powerpoint/2010/main" val="630648218"/>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048000" y="747713"/>
            <a:ext cx="9144000" cy="376237"/>
          </a:xfrm>
          <a:prstGeom prst="rect">
            <a:avLst/>
          </a:prstGeom>
        </p:spPr>
        <p:txBody>
          <a:bodyPr>
            <a:normAutofit fontScale="90000"/>
          </a:bodyPr>
          <a:lstStyle/>
          <a:p>
            <a:r>
              <a:rPr lang="en-US" sz="3200" b="1" dirty="0" smtClean="0"/>
              <a:t>Questions:-</a:t>
            </a:r>
            <a:endParaRPr lang="en-US" sz="3200" b="1" dirty="0"/>
          </a:p>
        </p:txBody>
      </p:sp>
      <p:sp>
        <p:nvSpPr>
          <p:cNvPr id="3" name="Subtitle 2"/>
          <p:cNvSpPr>
            <a:spLocks noGrp="1"/>
          </p:cNvSpPr>
          <p:nvPr>
            <p:ph type="subTitle" idx="4294967295"/>
          </p:nvPr>
        </p:nvSpPr>
        <p:spPr>
          <a:xfrm>
            <a:off x="600075" y="1647825"/>
            <a:ext cx="11591925" cy="2582863"/>
          </a:xfrm>
          <a:prstGeom prst="rect">
            <a:avLst/>
          </a:prstGeom>
        </p:spPr>
        <p:txBody>
          <a:bodyPr>
            <a:normAutofit/>
          </a:bodyPr>
          <a:lstStyle/>
          <a:p>
            <a:pPr algn="l"/>
            <a:r>
              <a:rPr lang="en-US" sz="2400" dirty="0" smtClean="0"/>
              <a:t>Abbrevation of CAN ?</a:t>
            </a:r>
          </a:p>
          <a:p>
            <a:pPr algn="l"/>
            <a:r>
              <a:rPr lang="en-US" sz="2400" dirty="0" smtClean="0"/>
              <a:t>Cisco Basic Certification for Networking ? (CCNA/CCNP/CCIE)</a:t>
            </a:r>
          </a:p>
          <a:p>
            <a:pPr algn="l"/>
            <a:r>
              <a:rPr lang="en-US" sz="2400" dirty="0" smtClean="0"/>
              <a:t>Connected Bluetooth Neckband is an example of ? (PAN/CAN/LAN/WAN)</a:t>
            </a:r>
          </a:p>
          <a:p>
            <a:pPr algn="l"/>
            <a:r>
              <a:rPr lang="en-US" sz="2400" dirty="0" smtClean="0"/>
              <a:t>Identify Delhi, Chennai, Kanpur &amp; Sydney Network ? (MAN/LAN/WAN/WLAN)</a:t>
            </a:r>
          </a:p>
          <a:p>
            <a:pPr algn="l"/>
            <a:r>
              <a:rPr lang="en-US" sz="2400" dirty="0" smtClean="0"/>
              <a:t>Which Technology is used by WLAN &amp; WPAN ?</a:t>
            </a:r>
          </a:p>
        </p:txBody>
      </p:sp>
      <p:sp>
        <p:nvSpPr>
          <p:cNvPr id="4" name="Rectangle 3"/>
          <p:cNvSpPr/>
          <p:nvPr/>
        </p:nvSpPr>
        <p:spPr>
          <a:xfrm>
            <a:off x="2665413" y="4765563"/>
            <a:ext cx="6861174" cy="461665"/>
          </a:xfrm>
          <a:prstGeom prst="rect">
            <a:avLst/>
          </a:prstGeom>
        </p:spPr>
        <p:txBody>
          <a:bodyPr wrap="none">
            <a:spAutoFit/>
          </a:bodyPr>
          <a:lstStyle/>
          <a:p>
            <a:r>
              <a:rPr lang="en-US" sz="2400" dirty="0" smtClean="0"/>
              <a:t>Solve all question and comment down answers...</a:t>
            </a:r>
            <a:endParaRPr lang="en-US" sz="2400" dirty="0"/>
          </a:p>
        </p:txBody>
      </p:sp>
    </p:spTree>
    <p:extLst>
      <p:ext uri="{BB962C8B-B14F-4D97-AF65-F5344CB8AC3E}">
        <p14:creationId xmlns:p14="http://schemas.microsoft.com/office/powerpoint/2010/main" val="882284650"/>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821238" y="747713"/>
            <a:ext cx="7370762" cy="376237"/>
          </a:xfrm>
          <a:prstGeom prst="rect">
            <a:avLst/>
          </a:prstGeom>
        </p:spPr>
        <p:txBody>
          <a:bodyPr>
            <a:normAutofit fontScale="90000"/>
          </a:bodyPr>
          <a:lstStyle/>
          <a:p>
            <a:r>
              <a:rPr lang="en-US" sz="3200" b="1" dirty="0" smtClean="0"/>
              <a:t>Answers</a:t>
            </a:r>
            <a:endParaRPr lang="en-US" sz="3200" b="1" dirty="0"/>
          </a:p>
        </p:txBody>
      </p:sp>
      <p:sp>
        <p:nvSpPr>
          <p:cNvPr id="3" name="Subtitle 2"/>
          <p:cNvSpPr>
            <a:spLocks noGrp="1"/>
          </p:cNvSpPr>
          <p:nvPr>
            <p:ph type="subTitle" idx="4294967295"/>
          </p:nvPr>
        </p:nvSpPr>
        <p:spPr>
          <a:xfrm>
            <a:off x="515938" y="1647825"/>
            <a:ext cx="11676062" cy="3144838"/>
          </a:xfrm>
          <a:prstGeom prst="rect">
            <a:avLst/>
          </a:prstGeom>
        </p:spPr>
        <p:txBody>
          <a:bodyPr>
            <a:normAutofit/>
          </a:bodyPr>
          <a:lstStyle/>
          <a:p>
            <a:r>
              <a:rPr lang="en-US" sz="2400" dirty="0"/>
              <a:t>1. intel 9</a:t>
            </a:r>
            <a:r>
              <a:rPr lang="en-US" sz="2400" baseline="30000" dirty="0"/>
              <a:t>th</a:t>
            </a:r>
            <a:r>
              <a:rPr lang="en-US" sz="2400" dirty="0"/>
              <a:t> gen Core i5 supported Socket</a:t>
            </a:r>
            <a:r>
              <a:rPr lang="en-US" sz="2400" dirty="0" smtClean="0"/>
              <a:t>? </a:t>
            </a:r>
            <a:r>
              <a:rPr lang="en-US" sz="2400" b="1" u="sng" dirty="0">
                <a:solidFill>
                  <a:srgbClr val="FF0000"/>
                </a:solidFill>
                <a:effectLst>
                  <a:outerShdw blurRad="38100" dist="38100" dir="2700000" algn="tl">
                    <a:srgbClr val="000000">
                      <a:alpha val="43137"/>
                    </a:srgbClr>
                  </a:outerShdw>
                </a:effectLst>
              </a:rPr>
              <a:t>LGA1151</a:t>
            </a:r>
            <a:r>
              <a:rPr lang="en-US" dirty="0"/>
              <a:t> </a:t>
            </a:r>
            <a:endParaRPr lang="en-US" sz="2400" dirty="0"/>
          </a:p>
          <a:p>
            <a:r>
              <a:rPr lang="en-US" sz="2400" dirty="0"/>
              <a:t>2. Which One is latest in RAM segment (</a:t>
            </a:r>
            <a:r>
              <a:rPr lang="en-US" sz="2400" b="1" u="sng" dirty="0">
                <a:solidFill>
                  <a:srgbClr val="FF0000"/>
                </a:solidFill>
                <a:effectLst>
                  <a:outerShdw blurRad="38100" dist="38100" dir="2700000" algn="tl">
                    <a:srgbClr val="000000">
                      <a:alpha val="43137"/>
                    </a:srgbClr>
                  </a:outerShdw>
                </a:effectLst>
              </a:rPr>
              <a:t>DDR4</a:t>
            </a:r>
            <a:r>
              <a:rPr lang="en-US" sz="2400" dirty="0"/>
              <a:t>/DDR5/SDRAM)</a:t>
            </a:r>
          </a:p>
          <a:p>
            <a:r>
              <a:rPr lang="en-US" sz="2400" dirty="0"/>
              <a:t>3. Which One is fast (HDD/External HDD/</a:t>
            </a:r>
            <a:r>
              <a:rPr lang="en-US" sz="2400" b="1" u="sng" dirty="0">
                <a:solidFill>
                  <a:srgbClr val="FF0000"/>
                </a:solidFill>
                <a:effectLst>
                  <a:outerShdw blurRad="38100" dist="38100" dir="2700000" algn="tl">
                    <a:srgbClr val="000000">
                      <a:alpha val="43137"/>
                    </a:srgbClr>
                  </a:outerShdw>
                </a:effectLst>
              </a:rPr>
              <a:t>SSD</a:t>
            </a:r>
            <a:r>
              <a:rPr lang="en-US" sz="2400" dirty="0"/>
              <a:t>/FLOPPY)</a:t>
            </a:r>
          </a:p>
          <a:p>
            <a:r>
              <a:rPr lang="en-US" sz="2400" dirty="0"/>
              <a:t>4. Name the Paste used while installation of Processor</a:t>
            </a:r>
            <a:r>
              <a:rPr lang="en-US" sz="2400" dirty="0" smtClean="0"/>
              <a:t>? </a:t>
            </a:r>
            <a:r>
              <a:rPr lang="en-US" sz="2400" b="1" u="sng" dirty="0" smtClean="0">
                <a:solidFill>
                  <a:srgbClr val="FF0000"/>
                </a:solidFill>
                <a:effectLst>
                  <a:outerShdw blurRad="38100" dist="38100" dir="2700000" algn="tl">
                    <a:srgbClr val="000000">
                      <a:alpha val="43137"/>
                    </a:srgbClr>
                  </a:outerShdw>
                </a:effectLst>
              </a:rPr>
              <a:t>THERMAL GREASE</a:t>
            </a:r>
            <a:endParaRPr lang="en-US" sz="2400" b="1" u="sng" dirty="0">
              <a:solidFill>
                <a:srgbClr val="FF0000"/>
              </a:solidFill>
              <a:effectLst>
                <a:outerShdw blurRad="38100" dist="38100" dir="2700000" algn="tl">
                  <a:srgbClr val="000000">
                    <a:alpha val="43137"/>
                  </a:srgbClr>
                </a:outerShdw>
              </a:effectLst>
            </a:endParaRPr>
          </a:p>
          <a:p>
            <a:r>
              <a:rPr lang="en-US" sz="2400" dirty="0"/>
              <a:t>5. List all Important things to build a pc </a:t>
            </a:r>
            <a:r>
              <a:rPr lang="en-US" sz="2400" dirty="0" smtClean="0"/>
              <a:t>? </a:t>
            </a:r>
          </a:p>
          <a:p>
            <a:pPr marL="0" indent="0" algn="ctr">
              <a:buNone/>
            </a:pPr>
            <a:r>
              <a:rPr lang="en-US" sz="2400" dirty="0" smtClean="0"/>
              <a:t>  </a:t>
            </a:r>
            <a:r>
              <a:rPr lang="en-US" sz="2000" b="1" u="sng" dirty="0" smtClean="0">
                <a:solidFill>
                  <a:srgbClr val="FF0000"/>
                </a:solidFill>
                <a:effectLst>
                  <a:outerShdw blurRad="38100" dist="38100" dir="2700000" algn="tl">
                    <a:srgbClr val="000000">
                      <a:alpha val="43137"/>
                    </a:srgbClr>
                  </a:outerShdw>
                </a:effectLst>
              </a:rPr>
              <a:t>Microprocessor, RAM, SSD, GPU, Motherboard, SMPS, Monitor, Mouse, Keyboard, UPS &amp; Speaker </a:t>
            </a:r>
            <a:endParaRPr lang="en-US" sz="2000" b="1" u="sng" dirty="0">
              <a:solidFill>
                <a:srgbClr val="FF0000"/>
              </a:solidFill>
              <a:effectLst>
                <a:outerShdw blurRad="38100" dist="38100" dir="2700000" algn="tl">
                  <a:srgbClr val="000000">
                    <a:alpha val="43137"/>
                  </a:srgbClr>
                </a:outerShdw>
              </a:effectLst>
            </a:endParaRPr>
          </a:p>
        </p:txBody>
      </p:sp>
      <p:sp>
        <p:nvSpPr>
          <p:cNvPr id="4" name="Rectangle 3"/>
          <p:cNvSpPr/>
          <p:nvPr/>
        </p:nvSpPr>
        <p:spPr>
          <a:xfrm>
            <a:off x="2740228" y="5180228"/>
            <a:ext cx="6861174" cy="461665"/>
          </a:xfrm>
          <a:prstGeom prst="rect">
            <a:avLst/>
          </a:prstGeom>
        </p:spPr>
        <p:txBody>
          <a:bodyPr wrap="none">
            <a:spAutoFit/>
          </a:bodyPr>
          <a:lstStyle/>
          <a:p>
            <a:r>
              <a:rPr lang="en-US" sz="2400" dirty="0" smtClean="0"/>
              <a:t>Solve all question and comment down answers...</a:t>
            </a:r>
            <a:endParaRPr lang="en-US" sz="2400" dirty="0"/>
          </a:p>
        </p:txBody>
      </p:sp>
    </p:spTree>
    <p:extLst>
      <p:ext uri="{BB962C8B-B14F-4D97-AF65-F5344CB8AC3E}">
        <p14:creationId xmlns:p14="http://schemas.microsoft.com/office/powerpoint/2010/main" val="2028418622"/>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7148" y="666150"/>
            <a:ext cx="8214849" cy="751488"/>
          </a:xfrm>
          <a:prstGeom prst="rect">
            <a:avLst/>
          </a:prstGeom>
        </p:spPr>
        <p:txBody>
          <a:bodyPr vert="horz" wrap="square" lIns="0" tIns="12700" rIns="0" bIns="0" rtlCol="0">
            <a:spAutoFit/>
          </a:bodyPr>
          <a:lstStyle/>
          <a:p>
            <a:pPr marL="12700">
              <a:spcBef>
                <a:spcPts val="100"/>
              </a:spcBef>
            </a:pPr>
            <a:r>
              <a:rPr sz="4800" b="1" dirty="0">
                <a:solidFill>
                  <a:schemeClr val="bg1"/>
                </a:solidFill>
                <a:effectLst>
                  <a:outerShdw blurRad="38100" dist="38100" dir="2700000" algn="tl">
                    <a:srgbClr val="000000">
                      <a:alpha val="43137"/>
                    </a:srgbClr>
                  </a:outerShdw>
                </a:effectLst>
                <a:latin typeface="Hobo Std" pitchFamily="34" charset="0"/>
                <a:cs typeface="Times New Roman"/>
              </a:rPr>
              <a:t>What is </a:t>
            </a:r>
            <a:r>
              <a:rPr lang="en-US" sz="4800" b="1" dirty="0" smtClean="0">
                <a:solidFill>
                  <a:schemeClr val="bg1"/>
                </a:solidFill>
                <a:effectLst>
                  <a:outerShdw blurRad="38100" dist="38100" dir="2700000" algn="tl">
                    <a:srgbClr val="000000">
                      <a:alpha val="43137"/>
                    </a:srgbClr>
                  </a:outerShdw>
                </a:effectLst>
                <a:latin typeface="Hobo Std" pitchFamily="34" charset="0"/>
                <a:cs typeface="Times New Roman"/>
              </a:rPr>
              <a:t>Internet</a:t>
            </a:r>
            <a:r>
              <a:rPr sz="4800" b="1" spc="-91" dirty="0" smtClean="0">
                <a:solidFill>
                  <a:schemeClr val="bg1"/>
                </a:solidFill>
                <a:effectLst>
                  <a:outerShdw blurRad="38100" dist="38100" dir="2700000" algn="tl">
                    <a:srgbClr val="000000">
                      <a:alpha val="43137"/>
                    </a:srgbClr>
                  </a:outerShdw>
                </a:effectLst>
                <a:latin typeface="Hobo Std" pitchFamily="34" charset="0"/>
                <a:cs typeface="Times New Roman"/>
              </a:rPr>
              <a:t> </a:t>
            </a:r>
            <a:r>
              <a:rPr sz="4800" b="1" dirty="0">
                <a:solidFill>
                  <a:schemeClr val="bg1"/>
                </a:solidFill>
                <a:effectLst>
                  <a:outerShdw blurRad="38100" dist="38100" dir="2700000" algn="tl">
                    <a:srgbClr val="000000">
                      <a:alpha val="43137"/>
                    </a:srgbClr>
                  </a:outerShdw>
                </a:effectLst>
                <a:latin typeface="Hobo Std" pitchFamily="34" charset="0"/>
                <a:cs typeface="Times New Roman"/>
              </a:rPr>
              <a:t>?</a:t>
            </a:r>
          </a:p>
        </p:txBody>
      </p:sp>
      <p:sp>
        <p:nvSpPr>
          <p:cNvPr id="3" name="object 3"/>
          <p:cNvSpPr txBox="1"/>
          <p:nvPr/>
        </p:nvSpPr>
        <p:spPr>
          <a:xfrm>
            <a:off x="512620" y="2540586"/>
            <a:ext cx="7542414" cy="2228174"/>
          </a:xfrm>
          <a:prstGeom prst="rect">
            <a:avLst/>
          </a:prstGeom>
        </p:spPr>
        <p:txBody>
          <a:bodyPr vert="horz" wrap="square" lIns="0" tIns="12065" rIns="0" bIns="0" rtlCol="0">
            <a:spAutoFit/>
          </a:bodyPr>
          <a:lstStyle/>
          <a:p>
            <a:pPr marL="355591" marR="5080" indent="-343526">
              <a:spcBef>
                <a:spcPts val="95"/>
              </a:spcBef>
            </a:pPr>
            <a:r>
              <a:rPr sz="2300" spc="380" dirty="0">
                <a:latin typeface="Arial"/>
                <a:cs typeface="Arial"/>
              </a:rPr>
              <a:t> </a:t>
            </a:r>
            <a:r>
              <a:rPr lang="en-US" sz="2400" dirty="0"/>
              <a:t>The Internet is a global </a:t>
            </a:r>
            <a:r>
              <a:rPr lang="en-US" sz="2400" dirty="0">
                <a:hlinkClick r:id="rId2"/>
              </a:rPr>
              <a:t>wide area network</a:t>
            </a:r>
            <a:r>
              <a:rPr lang="en-US" sz="2400" dirty="0"/>
              <a:t> that connects computer systems across the world. It includes several </a:t>
            </a:r>
            <a:r>
              <a:rPr lang="en-US" sz="2400" dirty="0">
                <a:hlinkClick r:id="rId3"/>
              </a:rPr>
              <a:t>high-bandwidth</a:t>
            </a:r>
            <a:r>
              <a:rPr lang="en-US" sz="2400" dirty="0"/>
              <a:t> data lines that comprise the Internet "</a:t>
            </a:r>
            <a:r>
              <a:rPr lang="en-US" sz="2400" dirty="0">
                <a:hlinkClick r:id="rId4"/>
              </a:rPr>
              <a:t>backbone</a:t>
            </a:r>
            <a:r>
              <a:rPr lang="en-US" sz="2400" dirty="0"/>
              <a:t>." These lines are connected to major Internet </a:t>
            </a:r>
            <a:r>
              <a:rPr lang="en-US" sz="2400" dirty="0">
                <a:hlinkClick r:id="rId5"/>
              </a:rPr>
              <a:t>hubs</a:t>
            </a:r>
            <a:r>
              <a:rPr lang="en-US" sz="2400" dirty="0"/>
              <a:t> that distribute data to other locations, such as </a:t>
            </a:r>
            <a:r>
              <a:rPr lang="en-US" sz="2400" dirty="0">
                <a:hlinkClick r:id="rId6"/>
              </a:rPr>
              <a:t>web servers</a:t>
            </a:r>
            <a:r>
              <a:rPr lang="en-US" sz="2400" dirty="0"/>
              <a:t> and </a:t>
            </a:r>
            <a:r>
              <a:rPr lang="en-US" sz="2400" dirty="0">
                <a:hlinkClick r:id="rId7"/>
              </a:rPr>
              <a:t>ISPs</a:t>
            </a:r>
            <a:r>
              <a:rPr lang="en-US" sz="2400" dirty="0" smtClean="0"/>
              <a:t>.</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02820" y="2432521"/>
            <a:ext cx="2743806" cy="3015172"/>
          </a:xfrm>
          <a:prstGeom prst="rect">
            <a:avLst/>
          </a:prstGeom>
        </p:spPr>
      </p:pic>
    </p:spTree>
    <p:extLst>
      <p:ext uri="{BB962C8B-B14F-4D97-AF65-F5344CB8AC3E}">
        <p14:creationId xmlns:p14="http://schemas.microsoft.com/office/powerpoint/2010/main" val="1287433649"/>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0204" y="2452537"/>
            <a:ext cx="6434051" cy="3416320"/>
          </a:xfrm>
          <a:prstGeom prst="rect">
            <a:avLst/>
          </a:prstGeom>
        </p:spPr>
        <p:txBody>
          <a:bodyPr wrap="square">
            <a:spAutoFit/>
          </a:bodyPr>
          <a:lstStyle/>
          <a:p>
            <a:r>
              <a:rPr lang="en-US" sz="2400" dirty="0"/>
              <a:t>The </a:t>
            </a:r>
            <a:r>
              <a:rPr lang="en-US" sz="2400" dirty="0" err="1"/>
              <a:t>IoT</a:t>
            </a:r>
            <a:r>
              <a:rPr lang="en-US" sz="2400" dirty="0"/>
              <a:t> devices will most definitely need connectivity to the controllers that will be controlling the devices. The connectivity to the network could be wired or wireless. There are several protocol options in this space like </a:t>
            </a:r>
            <a:r>
              <a:rPr lang="en-US" sz="2400" dirty="0" err="1"/>
              <a:t>zigbee</a:t>
            </a:r>
            <a:r>
              <a:rPr lang="en-US" sz="2400" dirty="0"/>
              <a:t>, </a:t>
            </a:r>
            <a:r>
              <a:rPr lang="en-US" sz="2400" dirty="0" err="1"/>
              <a:t>bluetooth</a:t>
            </a:r>
            <a:r>
              <a:rPr lang="en-US" sz="2400" dirty="0"/>
              <a:t>, z-wave, 6LowPAN, </a:t>
            </a:r>
            <a:r>
              <a:rPr lang="en-US" sz="2400" dirty="0" err="1"/>
              <a:t>WiFi</a:t>
            </a:r>
            <a:r>
              <a:rPr lang="en-US" sz="2400" dirty="0"/>
              <a:t>, Cellular, NFC, </a:t>
            </a:r>
            <a:r>
              <a:rPr lang="en-US" sz="2400" dirty="0" err="1"/>
              <a:t>Sigfix</a:t>
            </a:r>
            <a:r>
              <a:rPr lang="en-US" sz="2400" dirty="0"/>
              <a:t> etc. The network will need to evolve to support these protocols that are common in the </a:t>
            </a:r>
            <a:r>
              <a:rPr lang="en-US" sz="2400" dirty="0" err="1"/>
              <a:t>IoT</a:t>
            </a:r>
            <a:r>
              <a:rPr lang="en-US" sz="2400" dirty="0"/>
              <a:t> world.</a:t>
            </a:r>
            <a:endParaRPr lang="en-IN" sz="2400" dirty="0"/>
          </a:p>
        </p:txBody>
      </p:sp>
      <p:sp>
        <p:nvSpPr>
          <p:cNvPr id="3" name="object 2"/>
          <p:cNvSpPr txBox="1">
            <a:spLocks/>
          </p:cNvSpPr>
          <p:nvPr/>
        </p:nvSpPr>
        <p:spPr>
          <a:xfrm>
            <a:off x="3298673" y="581190"/>
            <a:ext cx="5384800" cy="677621"/>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en-US" sz="4800" b="1" dirty="0" smtClean="0">
                <a:solidFill>
                  <a:schemeClr val="bg1"/>
                </a:solidFill>
                <a:effectLst>
                  <a:outerShdw blurRad="38100" dist="38100" dir="2700000" algn="tl">
                    <a:srgbClr val="000000">
                      <a:alpha val="43137"/>
                    </a:srgbClr>
                  </a:outerShdw>
                </a:effectLst>
                <a:latin typeface="Hobo Std" pitchFamily="34" charset="0"/>
                <a:cs typeface="Times New Roman"/>
              </a:rPr>
              <a:t>Networking in </a:t>
            </a:r>
            <a:r>
              <a:rPr lang="en-US" sz="4800" b="1" dirty="0" err="1" smtClean="0">
                <a:solidFill>
                  <a:schemeClr val="bg1"/>
                </a:solidFill>
                <a:effectLst>
                  <a:outerShdw blurRad="38100" dist="38100" dir="2700000" algn="tl">
                    <a:srgbClr val="000000">
                      <a:alpha val="43137"/>
                    </a:srgbClr>
                  </a:outerShdw>
                </a:effectLst>
                <a:latin typeface="Hobo Std" pitchFamily="34" charset="0"/>
                <a:cs typeface="Times New Roman"/>
              </a:rPr>
              <a:t>IoT</a:t>
            </a:r>
            <a:endParaRPr lang="en-IN" sz="4800" b="1" dirty="0">
              <a:solidFill>
                <a:schemeClr val="bg1"/>
              </a:solidFill>
              <a:effectLst>
                <a:outerShdw blurRad="38100" dist="38100" dir="2700000" algn="tl">
                  <a:srgbClr val="000000">
                    <a:alpha val="43137"/>
                  </a:srgbClr>
                </a:outerShdw>
              </a:effectLst>
              <a:latin typeface="Hobo Std" pitchFamily="34" charset="0"/>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8328" y="2559458"/>
            <a:ext cx="4269971" cy="3202478"/>
          </a:xfrm>
          <a:prstGeom prst="rect">
            <a:avLst/>
          </a:prstGeom>
        </p:spPr>
      </p:pic>
    </p:spTree>
    <p:extLst>
      <p:ext uri="{BB962C8B-B14F-4D97-AF65-F5344CB8AC3E}">
        <p14:creationId xmlns:p14="http://schemas.microsoft.com/office/powerpoint/2010/main" val="1723087796"/>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2015" y="2532474"/>
            <a:ext cx="6118167" cy="3416320"/>
          </a:xfrm>
          <a:prstGeom prst="rect">
            <a:avLst/>
          </a:prstGeom>
        </p:spPr>
        <p:txBody>
          <a:bodyPr wrap="square">
            <a:spAutoFit/>
          </a:bodyPr>
          <a:lstStyle/>
          <a:p>
            <a:r>
              <a:rPr lang="en-US" sz="2400" dirty="0"/>
              <a:t>If you want to be a script kiddie who watches YouTube tutorials and uses pre existing tools to hack into vulnerable systems, then not so much.</a:t>
            </a:r>
          </a:p>
          <a:p>
            <a:r>
              <a:rPr lang="en-US" sz="2400" dirty="0"/>
              <a:t>If you want to be a REAL hacker who can write their own payloads and discover system vulnerabilities themselves, then you need to know A LOT of NETWORKING and NETWORK SECURITY theory.</a:t>
            </a:r>
          </a:p>
        </p:txBody>
      </p:sp>
      <p:sp>
        <p:nvSpPr>
          <p:cNvPr id="3" name="object 2"/>
          <p:cNvSpPr txBox="1">
            <a:spLocks/>
          </p:cNvSpPr>
          <p:nvPr/>
        </p:nvSpPr>
        <p:spPr>
          <a:xfrm>
            <a:off x="2893967" y="682332"/>
            <a:ext cx="6839212" cy="677621"/>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en-US" sz="4800" b="1" dirty="0" smtClean="0">
                <a:solidFill>
                  <a:schemeClr val="bg1"/>
                </a:solidFill>
                <a:effectLst>
                  <a:outerShdw blurRad="38100" dist="38100" dir="2700000" algn="tl">
                    <a:srgbClr val="000000">
                      <a:alpha val="43137"/>
                    </a:srgbClr>
                  </a:outerShdw>
                </a:effectLst>
                <a:latin typeface="Hobo Std" pitchFamily="34" charset="0"/>
                <a:cs typeface="Times New Roman"/>
              </a:rPr>
              <a:t>Networking in Hacking</a:t>
            </a:r>
            <a:endParaRPr lang="en-IN" sz="4800" b="1" dirty="0">
              <a:solidFill>
                <a:schemeClr val="bg1"/>
              </a:solidFill>
              <a:effectLst>
                <a:outerShdw blurRad="38100" dist="38100" dir="2700000" algn="tl">
                  <a:srgbClr val="000000">
                    <a:alpha val="43137"/>
                  </a:srgbClr>
                </a:outerShdw>
              </a:effectLst>
              <a:latin typeface="Hobo Std" pitchFamily="34" charset="0"/>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137" y="2861864"/>
            <a:ext cx="4115907" cy="3086930"/>
          </a:xfrm>
          <a:prstGeom prst="rect">
            <a:avLst/>
          </a:prstGeom>
        </p:spPr>
      </p:pic>
    </p:spTree>
    <p:extLst>
      <p:ext uri="{BB962C8B-B14F-4D97-AF65-F5344CB8AC3E}">
        <p14:creationId xmlns:p14="http://schemas.microsoft.com/office/powerpoint/2010/main" val="2337041103"/>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590200"/>
            <a:ext cx="9193376" cy="1524475"/>
          </a:xfrm>
        </p:spPr>
        <p:txBody>
          <a:bodyPr>
            <a:noAutofit/>
          </a:bodyPr>
          <a:lstStyle/>
          <a:p>
            <a:pPr algn="ctr"/>
            <a:r>
              <a:rPr lang="en-US" sz="7200" b="1" dirty="0" smtClean="0">
                <a:solidFill>
                  <a:schemeClr val="bg1"/>
                </a:solidFill>
              </a:rPr>
              <a:t>CERTIFICATIONS</a:t>
            </a:r>
            <a:endParaRPr lang="en-US" sz="7200" b="1" dirty="0">
              <a:solidFill>
                <a:schemeClr val="bg1"/>
              </a:solidFill>
            </a:endParaRPr>
          </a:p>
        </p:txBody>
      </p:sp>
    </p:spTree>
    <p:extLst>
      <p:ext uri="{BB962C8B-B14F-4D97-AF65-F5344CB8AC3E}">
        <p14:creationId xmlns:p14="http://schemas.microsoft.com/office/powerpoint/2010/main" val="433841155"/>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6691" y="1770441"/>
            <a:ext cx="6096000" cy="1754326"/>
          </a:xfrm>
          <a:prstGeom prst="rect">
            <a:avLst/>
          </a:prstGeom>
        </p:spPr>
        <p:txBody>
          <a:bodyPr>
            <a:spAutoFit/>
          </a:bodyPr>
          <a:lstStyle/>
          <a:p>
            <a:r>
              <a:rPr lang="en-US" dirty="0" smtClean="0"/>
              <a:t>CCNA </a:t>
            </a:r>
            <a:r>
              <a:rPr lang="en-IN" dirty="0"/>
              <a:t>(</a:t>
            </a:r>
            <a:r>
              <a:rPr lang="en-US" dirty="0"/>
              <a:t>Cisco Certified </a:t>
            </a:r>
            <a:r>
              <a:rPr lang="en-US" dirty="0" smtClean="0"/>
              <a:t>Network Associate</a:t>
            </a:r>
            <a:r>
              <a:rPr lang="en-IN" dirty="0" smtClean="0"/>
              <a:t>)</a:t>
            </a:r>
            <a:endParaRPr lang="en-US" dirty="0"/>
          </a:p>
          <a:p>
            <a:r>
              <a:rPr lang="en-US" dirty="0" smtClean="0"/>
              <a:t>CCNP </a:t>
            </a:r>
            <a:r>
              <a:rPr lang="en-IN" dirty="0"/>
              <a:t>(</a:t>
            </a:r>
            <a:r>
              <a:rPr lang="en-US" dirty="0"/>
              <a:t>Cisco </a:t>
            </a:r>
            <a:r>
              <a:rPr lang="en-US" dirty="0" smtClean="0"/>
              <a:t>Certified Network Professional</a:t>
            </a:r>
            <a:r>
              <a:rPr lang="en-IN" dirty="0" smtClean="0"/>
              <a:t>)</a:t>
            </a:r>
            <a:endParaRPr lang="en-US" dirty="0"/>
          </a:p>
          <a:p>
            <a:r>
              <a:rPr lang="en-IN" dirty="0" smtClean="0"/>
              <a:t>CCIE (</a:t>
            </a:r>
            <a:r>
              <a:rPr lang="en-US" dirty="0"/>
              <a:t>Cisco Certified Internetwork Expert</a:t>
            </a:r>
            <a:r>
              <a:rPr lang="en-IN" dirty="0" smtClean="0"/>
              <a:t>)</a:t>
            </a:r>
            <a:endParaRPr lang="en-US" dirty="0"/>
          </a:p>
          <a:p>
            <a:r>
              <a:rPr lang="en-US" dirty="0"/>
              <a:t>CompTIA </a:t>
            </a:r>
            <a:r>
              <a:rPr lang="en-US" dirty="0" smtClean="0"/>
              <a:t>N+ (CompTIA Network+)</a:t>
            </a:r>
            <a:endParaRPr lang="en-US" dirty="0"/>
          </a:p>
          <a:p>
            <a:r>
              <a:rPr lang="en-IN" dirty="0"/>
              <a:t>Wireshark </a:t>
            </a:r>
            <a:r>
              <a:rPr lang="en-IN" dirty="0" smtClean="0"/>
              <a:t>WCNA (Wireshark Certified Network Associate)</a:t>
            </a:r>
            <a:endParaRPr lang="en-US" dirty="0"/>
          </a:p>
          <a:p>
            <a:r>
              <a:rPr lang="en-US" dirty="0"/>
              <a:t>Basic Certifications</a:t>
            </a:r>
            <a:endParaRPr lang="en-IN" dirty="0"/>
          </a:p>
        </p:txBody>
      </p:sp>
      <p:sp>
        <p:nvSpPr>
          <p:cNvPr id="5" name="Rectangle 4"/>
          <p:cNvSpPr/>
          <p:nvPr/>
        </p:nvSpPr>
        <p:spPr>
          <a:xfrm>
            <a:off x="4194448" y="575949"/>
            <a:ext cx="3363421" cy="523220"/>
          </a:xfrm>
          <a:prstGeom prst="rect">
            <a:avLst/>
          </a:prstGeom>
        </p:spPr>
        <p:txBody>
          <a:bodyPr wrap="none">
            <a:spAutoFit/>
          </a:bodyPr>
          <a:lstStyle/>
          <a:p>
            <a:r>
              <a:rPr lang="en-US" sz="2800" b="1" dirty="0"/>
              <a:t>Best Certifications</a:t>
            </a:r>
            <a:endParaRPr lang="en-US" sz="2800" dirty="0"/>
          </a:p>
        </p:txBody>
      </p:sp>
    </p:spTree>
    <p:extLst>
      <p:ext uri="{BB962C8B-B14F-4D97-AF65-F5344CB8AC3E}">
        <p14:creationId xmlns:p14="http://schemas.microsoft.com/office/powerpoint/2010/main" val="114840458"/>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2334" y="666150"/>
            <a:ext cx="8289663" cy="751488"/>
          </a:xfrm>
          <a:prstGeom prst="rect">
            <a:avLst/>
          </a:prstGeom>
        </p:spPr>
        <p:txBody>
          <a:bodyPr vert="horz" wrap="square" lIns="0" tIns="12700" rIns="0" bIns="0" rtlCol="0">
            <a:spAutoFit/>
          </a:bodyPr>
          <a:lstStyle/>
          <a:p>
            <a:pPr marL="12700">
              <a:spcBef>
                <a:spcPts val="100"/>
              </a:spcBef>
            </a:pPr>
            <a:r>
              <a:rPr sz="4800" b="1" dirty="0">
                <a:solidFill>
                  <a:schemeClr val="bg1"/>
                </a:solidFill>
                <a:effectLst>
                  <a:outerShdw blurRad="38100" dist="38100" dir="2700000" algn="tl">
                    <a:srgbClr val="000000">
                      <a:alpha val="43137"/>
                    </a:srgbClr>
                  </a:outerShdw>
                </a:effectLst>
                <a:latin typeface="Hobo Std" pitchFamily="34" charset="0"/>
                <a:cs typeface="Times New Roman"/>
              </a:rPr>
              <a:t>What is Network</a:t>
            </a:r>
            <a:r>
              <a:rPr sz="4800" b="1" spc="-91" dirty="0">
                <a:solidFill>
                  <a:schemeClr val="bg1"/>
                </a:solidFill>
                <a:effectLst>
                  <a:outerShdw blurRad="38100" dist="38100" dir="2700000" algn="tl">
                    <a:srgbClr val="000000">
                      <a:alpha val="43137"/>
                    </a:srgbClr>
                  </a:outerShdw>
                </a:effectLst>
                <a:latin typeface="Hobo Std" pitchFamily="34" charset="0"/>
                <a:cs typeface="Times New Roman"/>
              </a:rPr>
              <a:t> </a:t>
            </a:r>
            <a:r>
              <a:rPr sz="4800" b="1" dirty="0">
                <a:solidFill>
                  <a:schemeClr val="bg1"/>
                </a:solidFill>
                <a:effectLst>
                  <a:outerShdw blurRad="38100" dist="38100" dir="2700000" algn="tl">
                    <a:srgbClr val="000000">
                      <a:alpha val="43137"/>
                    </a:srgbClr>
                  </a:outerShdw>
                </a:effectLst>
                <a:latin typeface="Hobo Std" pitchFamily="34" charset="0"/>
                <a:cs typeface="Times New Roman"/>
              </a:rPr>
              <a:t>?</a:t>
            </a:r>
          </a:p>
        </p:txBody>
      </p:sp>
      <p:sp>
        <p:nvSpPr>
          <p:cNvPr id="3" name="object 3"/>
          <p:cNvSpPr txBox="1"/>
          <p:nvPr/>
        </p:nvSpPr>
        <p:spPr>
          <a:xfrm>
            <a:off x="349885" y="2449147"/>
            <a:ext cx="7473315" cy="3613169"/>
          </a:xfrm>
          <a:prstGeom prst="rect">
            <a:avLst/>
          </a:prstGeom>
        </p:spPr>
        <p:txBody>
          <a:bodyPr vert="horz" wrap="square" lIns="0" tIns="12065" rIns="0" bIns="0" rtlCol="0">
            <a:spAutoFit/>
          </a:bodyPr>
          <a:lstStyle/>
          <a:p>
            <a:pPr marL="355591" marR="5080" indent="-343526">
              <a:spcBef>
                <a:spcPts val="95"/>
              </a:spcBef>
            </a:pPr>
            <a:r>
              <a:rPr sz="2300" spc="380" dirty="0">
                <a:latin typeface="Arial"/>
                <a:cs typeface="Arial"/>
              </a:rPr>
              <a:t> </a:t>
            </a:r>
            <a:r>
              <a:rPr sz="2800" spc="-5" dirty="0">
                <a:latin typeface="Times New Roman"/>
                <a:cs typeface="Times New Roman"/>
              </a:rPr>
              <a:t>A network consists of two or more computers</a:t>
            </a:r>
            <a:r>
              <a:rPr sz="2800" spc="-360" dirty="0">
                <a:latin typeface="Times New Roman"/>
                <a:cs typeface="Times New Roman"/>
              </a:rPr>
              <a:t> </a:t>
            </a:r>
            <a:r>
              <a:rPr sz="2800" spc="-175" dirty="0">
                <a:latin typeface="Times New Roman"/>
                <a:cs typeface="Times New Roman"/>
              </a:rPr>
              <a:t>that  </a:t>
            </a:r>
            <a:r>
              <a:rPr sz="2800" spc="-5" dirty="0">
                <a:latin typeface="Times New Roman"/>
                <a:cs typeface="Times New Roman"/>
              </a:rPr>
              <a:t>are </a:t>
            </a:r>
            <a:r>
              <a:rPr sz="2800" dirty="0">
                <a:latin typeface="Times New Roman"/>
                <a:cs typeface="Times New Roman"/>
              </a:rPr>
              <a:t>linked </a:t>
            </a:r>
            <a:r>
              <a:rPr sz="2800" spc="-5" dirty="0">
                <a:latin typeface="Times New Roman"/>
                <a:cs typeface="Times New Roman"/>
              </a:rPr>
              <a:t>in </a:t>
            </a:r>
            <a:r>
              <a:rPr sz="2800" dirty="0">
                <a:latin typeface="Times New Roman"/>
                <a:cs typeface="Times New Roman"/>
              </a:rPr>
              <a:t>order </a:t>
            </a:r>
            <a:r>
              <a:rPr sz="2800" spc="-5" dirty="0">
                <a:latin typeface="Times New Roman"/>
                <a:cs typeface="Times New Roman"/>
              </a:rPr>
              <a:t>to share resources (such as  printers and CDs), exchange files, or allow  electronic</a:t>
            </a:r>
            <a:r>
              <a:rPr sz="2800" spc="-31" dirty="0">
                <a:latin typeface="Times New Roman"/>
                <a:cs typeface="Times New Roman"/>
              </a:rPr>
              <a:t> </a:t>
            </a:r>
            <a:r>
              <a:rPr sz="2800" spc="-5" dirty="0">
                <a:latin typeface="Times New Roman"/>
                <a:cs typeface="Times New Roman"/>
              </a:rPr>
              <a:t>communications.</a:t>
            </a:r>
            <a:endParaRPr lang="en-US" sz="2800" spc="-5" dirty="0">
              <a:latin typeface="Times New Roman"/>
              <a:cs typeface="Times New Roman"/>
            </a:endParaRPr>
          </a:p>
          <a:p>
            <a:pPr marL="355591" marR="5080" indent="-343526">
              <a:spcBef>
                <a:spcPts val="95"/>
              </a:spcBef>
            </a:pPr>
            <a:endParaRPr sz="2800" dirty="0">
              <a:latin typeface="Times New Roman"/>
              <a:cs typeface="Times New Roman"/>
            </a:endParaRPr>
          </a:p>
          <a:p>
            <a:pPr marL="355591" marR="742296" indent="-343526">
              <a:spcBef>
                <a:spcPts val="1015"/>
              </a:spcBef>
            </a:pPr>
            <a:r>
              <a:rPr sz="2300" spc="380" dirty="0">
                <a:latin typeface="Arial"/>
                <a:cs typeface="Arial"/>
              </a:rPr>
              <a:t> </a:t>
            </a:r>
            <a:r>
              <a:rPr sz="2800" spc="-5" dirty="0">
                <a:latin typeface="Times New Roman"/>
                <a:cs typeface="Times New Roman"/>
              </a:rPr>
              <a:t>The computers </a:t>
            </a:r>
            <a:r>
              <a:rPr sz="2800" dirty="0">
                <a:latin typeface="Times New Roman"/>
                <a:cs typeface="Times New Roman"/>
              </a:rPr>
              <a:t>on </a:t>
            </a:r>
            <a:r>
              <a:rPr sz="2800" spc="-5" dirty="0">
                <a:latin typeface="Times New Roman"/>
                <a:cs typeface="Times New Roman"/>
              </a:rPr>
              <a:t>a network </a:t>
            </a:r>
            <a:r>
              <a:rPr sz="2800" spc="-11" dirty="0">
                <a:latin typeface="Times New Roman"/>
                <a:cs typeface="Times New Roman"/>
              </a:rPr>
              <a:t>may </a:t>
            </a:r>
            <a:r>
              <a:rPr sz="2800" spc="-5" dirty="0">
                <a:latin typeface="Times New Roman"/>
                <a:cs typeface="Times New Roman"/>
              </a:rPr>
              <a:t>be linked  </a:t>
            </a:r>
            <a:r>
              <a:rPr sz="2800" dirty="0">
                <a:latin typeface="Times New Roman"/>
                <a:cs typeface="Times New Roman"/>
              </a:rPr>
              <a:t>through </a:t>
            </a:r>
            <a:r>
              <a:rPr sz="2800" spc="-5" dirty="0">
                <a:latin typeface="Times New Roman"/>
                <a:cs typeface="Times New Roman"/>
              </a:rPr>
              <a:t>cables, telephone lines, radio</a:t>
            </a:r>
            <a:r>
              <a:rPr sz="2800" spc="-65" dirty="0">
                <a:latin typeface="Times New Roman"/>
                <a:cs typeface="Times New Roman"/>
              </a:rPr>
              <a:t> </a:t>
            </a:r>
            <a:r>
              <a:rPr sz="2800" spc="-5" dirty="0">
                <a:latin typeface="Times New Roman"/>
                <a:cs typeface="Times New Roman"/>
              </a:rPr>
              <a:t>waves,  satellites, or infrared </a:t>
            </a:r>
            <a:r>
              <a:rPr sz="2800" dirty="0">
                <a:latin typeface="Times New Roman"/>
                <a:cs typeface="Times New Roman"/>
              </a:rPr>
              <a:t>light</a:t>
            </a:r>
            <a:r>
              <a:rPr sz="2800" spc="-25" dirty="0">
                <a:latin typeface="Times New Roman"/>
                <a:cs typeface="Times New Roman"/>
              </a:rPr>
              <a:t> </a:t>
            </a:r>
            <a:r>
              <a:rPr sz="2800" spc="-11" dirty="0">
                <a:latin typeface="Times New Roman"/>
                <a:cs typeface="Times New Roman"/>
              </a:rPr>
              <a:t>beams.</a:t>
            </a:r>
            <a:endParaRPr sz="2800" dirty="0">
              <a:latin typeface="Times New Roman"/>
              <a:cs typeface="Times New Roman"/>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956" y="2234738"/>
            <a:ext cx="4232737" cy="4232737"/>
          </a:xfrm>
          <a:prstGeom prst="rect">
            <a:avLst/>
          </a:prstGeom>
        </p:spPr>
      </p:pic>
    </p:spTree>
    <p:extLst>
      <p:ext uri="{BB962C8B-B14F-4D97-AF65-F5344CB8AC3E}">
        <p14:creationId xmlns:p14="http://schemas.microsoft.com/office/powerpoint/2010/main" val="3669670907"/>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 y="-203200"/>
            <a:ext cx="12199300" cy="7061200"/>
          </a:xfrm>
          <a:prstGeom prst="rect">
            <a:avLst/>
          </a:prstGeom>
        </p:spPr>
      </p:pic>
    </p:spTree>
    <p:extLst>
      <p:ext uri="{BB962C8B-B14F-4D97-AF65-F5344CB8AC3E}">
        <p14:creationId xmlns:p14="http://schemas.microsoft.com/office/powerpoint/2010/main" val="2497915688"/>
      </p:ext>
    </p:extLst>
  </p:cSld>
  <p:clrMapOvr>
    <a:masterClrMapping/>
  </p:clrMapOvr>
  <p:transition spd="slow">
    <p:fade/>
  </p:transition>
  <p:timing>
    <p:tnLst>
      <p:par>
        <p:cTn id="1" dur="indefinite" restart="never" nodeType="tmRoot"/>
      </p:par>
    </p:tnLst>
  </p:timing>
</p:sld>
</file>

<file path=ppt/theme/_rels/theme7.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Cover and End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7.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Social-Media-Marketing-PowerPoint-Templates</Template>
  <TotalTime>1898</TotalTime>
  <Words>898</Words>
  <Application>Microsoft Office PowerPoint</Application>
  <PresentationFormat>Widescreen</PresentationFormat>
  <Paragraphs>71</Paragraphs>
  <Slides>17</Slides>
  <Notes>0</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17</vt:i4>
      </vt:variant>
    </vt:vector>
  </HeadingPairs>
  <TitlesOfParts>
    <vt:vector size="37" baseType="lpstr">
      <vt:lpstr>맑은 고딕</vt:lpstr>
      <vt:lpstr>Arial</vt:lpstr>
      <vt:lpstr>Arial Unicode MS</vt:lpstr>
      <vt:lpstr>Bahnschrift SemiCondensed</vt:lpstr>
      <vt:lpstr>Calibri</vt:lpstr>
      <vt:lpstr>Calibri Light</vt:lpstr>
      <vt:lpstr>Century Gothic</vt:lpstr>
      <vt:lpstr>HCo Gotham</vt:lpstr>
      <vt:lpstr>HCo Gotham Cond</vt:lpstr>
      <vt:lpstr>Hobo Std</vt:lpstr>
      <vt:lpstr>inherit</vt:lpstr>
      <vt:lpstr>Times New Roman</vt:lpstr>
      <vt:lpstr>Wingdings 2</vt:lpstr>
      <vt:lpstr>Cover and End Slide Master</vt:lpstr>
      <vt:lpstr>Contents Slide Master</vt:lpstr>
      <vt:lpstr>Section Break Slide Master</vt:lpstr>
      <vt:lpstr>1_Contents Slide Master</vt:lpstr>
      <vt:lpstr>1_Section Break Slide Master</vt:lpstr>
      <vt:lpstr>Retrospect</vt:lpstr>
      <vt:lpstr>Quotable</vt:lpstr>
      <vt:lpstr>PowerPoint Presentation</vt:lpstr>
      <vt:lpstr>Answers</vt:lpstr>
      <vt:lpstr>What is Internet ?</vt:lpstr>
      <vt:lpstr>PowerPoint Presentation</vt:lpstr>
      <vt:lpstr>PowerPoint Presentation</vt:lpstr>
      <vt:lpstr>CERTIFICATIONS</vt:lpstr>
      <vt:lpstr>PowerPoint Presentation</vt:lpstr>
      <vt:lpstr>What is Network ?</vt:lpstr>
      <vt:lpstr>PowerPoint Presentation</vt:lpstr>
      <vt:lpstr>TYPES OF NETWORK</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computer???</dc:title>
  <dc:creator>adarshtomar7@outlook.com</dc:creator>
  <cp:lastModifiedBy>Adarsh</cp:lastModifiedBy>
  <cp:revision>250</cp:revision>
  <dcterms:created xsi:type="dcterms:W3CDTF">2020-04-21T14:13:47Z</dcterms:created>
  <dcterms:modified xsi:type="dcterms:W3CDTF">2021-06-20T08:36:54Z</dcterms:modified>
</cp:coreProperties>
</file>